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9"/>
  </p:notesMasterIdLst>
  <p:sldIdLst>
    <p:sldId id="256" r:id="rId2"/>
    <p:sldId id="298" r:id="rId3"/>
    <p:sldId id="258" r:id="rId4"/>
    <p:sldId id="259" r:id="rId5"/>
    <p:sldId id="260" r:id="rId6"/>
    <p:sldId id="261" r:id="rId7"/>
    <p:sldId id="262" r:id="rId8"/>
    <p:sldId id="271" r:id="rId9"/>
    <p:sldId id="263" r:id="rId10"/>
    <p:sldId id="293" r:id="rId11"/>
    <p:sldId id="296" r:id="rId12"/>
    <p:sldId id="264" r:id="rId13"/>
    <p:sldId id="274" r:id="rId14"/>
    <p:sldId id="276" r:id="rId15"/>
    <p:sldId id="299" r:id="rId16"/>
    <p:sldId id="277" r:id="rId17"/>
    <p:sldId id="297" r:id="rId18"/>
    <p:sldId id="290" r:id="rId19"/>
    <p:sldId id="284" r:id="rId20"/>
    <p:sldId id="285" r:id="rId21"/>
    <p:sldId id="286" r:id="rId22"/>
    <p:sldId id="292" r:id="rId23"/>
    <p:sldId id="288" r:id="rId24"/>
    <p:sldId id="291" r:id="rId25"/>
    <p:sldId id="287" r:id="rId26"/>
    <p:sldId id="269" r:id="rId27"/>
    <p:sldId id="29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nicial - 5 min" id="{9C84C14A-AA51-4083-9FFC-BED0633E2D1E}">
          <p14:sldIdLst>
            <p14:sldId id="256"/>
            <p14:sldId id="298"/>
            <p14:sldId id="258"/>
            <p14:sldId id="259"/>
          </p14:sldIdLst>
        </p14:section>
        <p14:section name="Básico de OOP - 10 min" id="{B48E96C0-A0AD-4850-85ED-A38F51F16175}">
          <p14:sldIdLst>
            <p14:sldId id="260"/>
            <p14:sldId id="261"/>
            <p14:sldId id="262"/>
            <p14:sldId id="271"/>
            <p14:sldId id="263"/>
            <p14:sldId id="293"/>
            <p14:sldId id="296"/>
            <p14:sldId id="264"/>
            <p14:sldId id="274"/>
            <p14:sldId id="276"/>
            <p14:sldId id="299"/>
            <p14:sldId id="277"/>
            <p14:sldId id="297"/>
          </p14:sldIdLst>
        </p14:section>
        <p14:section name="Ideias de Projetos - 10 min" id="{676ECAE8-83FC-4E73-BCBF-6AC64161BEC9}">
          <p14:sldIdLst>
            <p14:sldId id="290"/>
            <p14:sldId id="284"/>
            <p14:sldId id="285"/>
            <p14:sldId id="286"/>
          </p14:sldIdLst>
        </p14:section>
        <p14:section name="Finalização - 5 min" id="{8A9B71EB-A54D-42B2-9AF3-03337DA28B6B}">
          <p14:sldIdLst>
            <p14:sldId id="292"/>
            <p14:sldId id="288"/>
            <p14:sldId id="291"/>
            <p14:sldId id="287"/>
            <p14:sldId id="26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3079" autoAdjust="0"/>
  </p:normalViewPr>
  <p:slideViewPr>
    <p:cSldViewPr snapToGrid="0">
      <p:cViewPr varScale="1">
        <p:scale>
          <a:sx n="95" d="100"/>
          <a:sy n="95" d="100"/>
        </p:scale>
        <p:origin x="10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73C42-C958-4272-9FB9-B1FFC393AE8D}" type="datetimeFigureOut">
              <a:rPr lang="pt-BR" smtClean="0"/>
              <a:t>10/12/2020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46127-1B5F-4E73-939E-FB52C800A6AC}" type="slidenum">
              <a:rPr lang="pt-BR" smtClean="0"/>
              <a:t>‹nº›</a:t>
            </a:fld>
            <a:endParaRPr lang="pt-BR"/>
          </a:p>
        </p:txBody>
      </p:sp>
    </p:spTree>
    <p:extLst>
      <p:ext uri="{BB962C8B-B14F-4D97-AF65-F5344CB8AC3E}">
        <p14:creationId xmlns:p14="http://schemas.microsoft.com/office/powerpoint/2010/main" val="176453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Ensinei todos os cursos de LabVIEW na NI</a:t>
            </a:r>
          </a:p>
          <a:p>
            <a:r>
              <a:rPr lang="pt-BR" dirty="0"/>
              <a:t>Sou CLA</a:t>
            </a:r>
          </a:p>
          <a:p>
            <a:r>
              <a:rPr lang="pt-BR" dirty="0"/>
              <a:t>Dou suporte a aplicações grandes.</a:t>
            </a:r>
          </a:p>
          <a:p>
            <a:endParaRPr lang="pt-BR" dirty="0"/>
          </a:p>
          <a:p>
            <a:r>
              <a:rPr lang="pt-BR" dirty="0"/>
              <a:t>Trabalho muito ao lado de vendas e ultimamente tenho dado suporte interno a outros Engenheiros da NI.</a:t>
            </a:r>
          </a:p>
          <a:p>
            <a:endParaRPr lang="pt-BR" dirty="0"/>
          </a:p>
          <a:p>
            <a:r>
              <a:rPr lang="pt-BR" dirty="0"/>
              <a:t>Gosto de criar projetos em LabVIEW e postá-los em minha página do </a:t>
            </a:r>
            <a:r>
              <a:rPr lang="pt-BR" dirty="0" err="1"/>
              <a:t>github</a:t>
            </a:r>
            <a:r>
              <a:rPr lang="pt-BR" dirty="0"/>
              <a:t>, para que as outras pessoas possam usar como referência.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a:t>
            </a:fld>
            <a:endParaRPr lang="pt-BR"/>
          </a:p>
        </p:txBody>
      </p:sp>
    </p:spTree>
    <p:extLst>
      <p:ext uri="{BB962C8B-B14F-4D97-AF65-F5344CB8AC3E}">
        <p14:creationId xmlns:p14="http://schemas.microsoft.com/office/powerpoint/2010/main" val="101119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associações são tipos de dependências, porém nelas um objeto sempre terá acesso a um outro objeto durante seu ciclo de vida (por exemplo, um objeto estará presente como um campo/atributo de outro).</a:t>
            </a:r>
          </a:p>
          <a:p>
            <a:endParaRPr lang="pt-BR" dirty="0"/>
          </a:p>
          <a:p>
            <a:r>
              <a:rPr lang="pt-BR" dirty="0"/>
              <a:t>Agregação é um tipo específico de associação onde um objeto está contido em outro . Neste caso, se o objeto </a:t>
            </a:r>
            <a:r>
              <a:rPr lang="pt-BR" dirty="0" err="1"/>
              <a:t>contenedor</a:t>
            </a:r>
            <a:r>
              <a:rPr lang="pt-BR" dirty="0"/>
              <a:t> deixar de existir, o objeto contido ainda poderá ser usado por outras classes.</a:t>
            </a:r>
          </a:p>
          <a:p>
            <a:endParaRPr lang="pt-BR" dirty="0"/>
          </a:p>
          <a:p>
            <a:r>
              <a:rPr lang="pt-BR" dirty="0"/>
              <a:t>Já na composição, que é um tipo mais especifico de agregação, se a classe contenedora deixar de existir, as classes contidas não terão mais valor ao longo do código, ou seja, a classe contenedora determina o ciclo de vida dos objetos contidos.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13</a:t>
            </a:fld>
            <a:endParaRPr lang="pt-BR"/>
          </a:p>
        </p:txBody>
      </p:sp>
    </p:spTree>
    <p:extLst>
      <p:ext uri="{BB962C8B-B14F-4D97-AF65-F5344CB8AC3E}">
        <p14:creationId xmlns:p14="http://schemas.microsoft.com/office/powerpoint/2010/main" val="3531899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Relação entre classes que determina uma relação de hierarquia entre elas, onde uma </a:t>
            </a:r>
            <a:r>
              <a:rPr lang="pt-BR" dirty="0" err="1"/>
              <a:t>sub-classe</a:t>
            </a:r>
            <a:r>
              <a:rPr lang="pt-BR" dirty="0"/>
              <a:t> pode herdar características e comportamentos de uma </a:t>
            </a:r>
            <a:r>
              <a:rPr lang="pt-BR" dirty="0" err="1"/>
              <a:t>super-classe</a:t>
            </a:r>
            <a:r>
              <a:rPr lang="pt-BR" dirty="0"/>
              <a:t>. É uma relação de “é um(a)”.</a:t>
            </a:r>
          </a:p>
          <a:p>
            <a:endParaRPr lang="pt-BR" dirty="0"/>
          </a:p>
          <a:p>
            <a:r>
              <a:rPr lang="pt-BR" dirty="0"/>
              <a:t>Todas as classes do LabVIEW descendem de uma classe ancestral chamada LabVIEW </a:t>
            </a:r>
            <a:r>
              <a:rPr lang="pt-BR" dirty="0" err="1"/>
              <a:t>Object</a:t>
            </a:r>
            <a:r>
              <a:rPr lang="pt-BR" dirty="0"/>
              <a: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14</a:t>
            </a:fld>
            <a:endParaRPr lang="pt-BR"/>
          </a:p>
        </p:txBody>
      </p:sp>
    </p:spTree>
    <p:extLst>
      <p:ext uri="{BB962C8B-B14F-4D97-AF65-F5344CB8AC3E}">
        <p14:creationId xmlns:p14="http://schemas.microsoft.com/office/powerpoint/2010/main" val="2460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15</a:t>
            </a:fld>
            <a:endParaRPr lang="pt-BR"/>
          </a:p>
        </p:txBody>
      </p:sp>
    </p:spTree>
    <p:extLst>
      <p:ext uri="{BB962C8B-B14F-4D97-AF65-F5344CB8AC3E}">
        <p14:creationId xmlns:p14="http://schemas.microsoft.com/office/powerpoint/2010/main" val="2384095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interface define um contrato, no qual classes que a implementam são obrigadas a estar de acordo com este contrato, ou seja, devem implementar as operações/métodos definidos pela interface. Uma classe pode herdar de apenas uma classe, mas pode implementar 0 ou mais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16</a:t>
            </a:fld>
            <a:endParaRPr lang="pt-BR"/>
          </a:p>
        </p:txBody>
      </p:sp>
    </p:spTree>
    <p:extLst>
      <p:ext uri="{BB962C8B-B14F-4D97-AF65-F5344CB8AC3E}">
        <p14:creationId xmlns:p14="http://schemas.microsoft.com/office/powerpoint/2010/main" val="105679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17</a:t>
            </a:fld>
            <a:endParaRPr lang="pt-BR"/>
          </a:p>
        </p:txBody>
      </p:sp>
    </p:spTree>
    <p:extLst>
      <p:ext uri="{BB962C8B-B14F-4D97-AF65-F5344CB8AC3E}">
        <p14:creationId xmlns:p14="http://schemas.microsoft.com/office/powerpoint/2010/main" val="238409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IVI Drivers</a:t>
            </a:r>
          </a:p>
          <a:p>
            <a:endParaRPr lang="pt-BR" dirty="0"/>
          </a:p>
          <a:p>
            <a:r>
              <a:rPr lang="pt-BR" dirty="0"/>
              <a:t>Citar artigos da NI</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21</a:t>
            </a:fld>
            <a:endParaRPr lang="pt-BR"/>
          </a:p>
        </p:txBody>
      </p:sp>
    </p:spTree>
    <p:extLst>
      <p:ext uri="{BB962C8B-B14F-4D97-AF65-F5344CB8AC3E}">
        <p14:creationId xmlns:p14="http://schemas.microsoft.com/office/powerpoint/2010/main" val="44131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24</a:t>
            </a:fld>
            <a:endParaRPr lang="pt-BR"/>
          </a:p>
        </p:txBody>
      </p:sp>
    </p:spTree>
    <p:extLst>
      <p:ext uri="{BB962C8B-B14F-4D97-AF65-F5344CB8AC3E}">
        <p14:creationId xmlns:p14="http://schemas.microsoft.com/office/powerpoint/2010/main" val="3312269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pt-BR" dirty="0"/>
          </a:p>
          <a:p>
            <a:r>
              <a:rPr lang="pt-BR" dirty="0"/>
              <a:t>UML</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25</a:t>
            </a:fld>
            <a:endParaRPr lang="pt-BR"/>
          </a:p>
        </p:txBody>
      </p:sp>
    </p:spTree>
    <p:extLst>
      <p:ext uri="{BB962C8B-B14F-4D97-AF65-F5344CB8AC3E}">
        <p14:creationId xmlns:p14="http://schemas.microsoft.com/office/powerpoint/2010/main" val="215971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li e  assisti bastante sobre Orientação a Objetos, inclusive ensinei o curso de LabVIEW OOP algumas vezes. No entanto, eu sinto que é bem difícil quebrar essa barreira de aprender o conceito e de fato aplica-lo. Quero tentar quebrar, ou pelo menos deixar mais fácil essa barreira nesta apresentação.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4</a:t>
            </a:fld>
            <a:endParaRPr lang="pt-BR"/>
          </a:p>
        </p:txBody>
      </p:sp>
    </p:spTree>
    <p:extLst>
      <p:ext uri="{BB962C8B-B14F-4D97-AF65-F5344CB8AC3E}">
        <p14:creationId xmlns:p14="http://schemas.microsoft.com/office/powerpoint/2010/main" val="251212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Conseguimos representar praticamente tudo como objetos. O Paradigma da Orientação a objetos busca modelar elementos de mundo real dentro do mundo do software. Esses modelos não necessariamente representam elementos tangíveis, mas sim todos os elementos concretos dentro de uma lógica de negócio e até mesmo elementos virtuais que só existem dentro do computador.</a:t>
            </a:r>
          </a:p>
          <a:p>
            <a:endParaRPr lang="pt-BR" dirty="0"/>
          </a:p>
          <a:p>
            <a:r>
              <a:rPr lang="pt-BR" dirty="0"/>
              <a:t>Na verdade sempre podemos ver vários exemplos disso ao usar o computador</a:t>
            </a:r>
          </a:p>
          <a:p>
            <a:endParaRPr lang="pt-BR" dirty="0"/>
          </a:p>
          <a:p>
            <a:endParaRPr lang="pt-BR" dirty="0"/>
          </a:p>
          <a:p>
            <a:r>
              <a:rPr lang="pt-BR" dirty="0" err="1"/>
              <a:t>Images</a:t>
            </a:r>
            <a:r>
              <a:rPr lang="pt-BR" dirty="0"/>
              <a:t> </a:t>
            </a:r>
            <a:r>
              <a:rPr lang="pt-BR" dirty="0" err="1"/>
              <a:t>by</a:t>
            </a:r>
            <a:r>
              <a:rPr lang="pt-BR" dirty="0"/>
              <a:t> Vecteezy.com</a:t>
            </a:r>
          </a:p>
          <a:p>
            <a:endParaRPr lang="pt-BR" dirty="0"/>
          </a:p>
          <a:p>
            <a:r>
              <a:rPr lang="pt-BR" dirty="0"/>
              <a:t>&lt;a </a:t>
            </a:r>
            <a:r>
              <a:rPr lang="pt-BR" dirty="0" err="1"/>
              <a:t>href</a:t>
            </a:r>
            <a:r>
              <a:rPr lang="pt-BR" dirty="0"/>
              <a:t>="https://pt.vecteezy.com/vetor-</a:t>
            </a:r>
            <a:r>
              <a:rPr lang="pt-BR" dirty="0" err="1"/>
              <a:t>gratis</a:t>
            </a:r>
            <a:r>
              <a:rPr lang="pt-BR" dirty="0"/>
              <a:t>/</a:t>
            </a:r>
            <a:r>
              <a:rPr lang="pt-BR" dirty="0" err="1"/>
              <a:t>clipart</a:t>
            </a:r>
            <a:r>
              <a:rPr lang="pt-BR" dirty="0"/>
              <a:t>"&gt;</a:t>
            </a:r>
            <a:r>
              <a:rPr lang="pt-BR" dirty="0" err="1"/>
              <a:t>Clipart</a:t>
            </a:r>
            <a:r>
              <a:rPr lang="pt-BR" dirty="0"/>
              <a:t> Vetores por </a:t>
            </a:r>
            <a:r>
              <a:rPr lang="pt-BR" dirty="0" err="1"/>
              <a:t>Vecteezy</a:t>
            </a:r>
            <a:r>
              <a:rPr lang="pt-BR" dirty="0"/>
              <a:t>&lt;/a&gt;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6</a:t>
            </a:fld>
            <a:endParaRPr lang="pt-BR"/>
          </a:p>
        </p:txBody>
      </p:sp>
    </p:spTree>
    <p:extLst>
      <p:ext uri="{BB962C8B-B14F-4D97-AF65-F5344CB8AC3E}">
        <p14:creationId xmlns:p14="http://schemas.microsoft.com/office/powerpoint/2010/main" val="58135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1. OOP </a:t>
            </a:r>
            <a:r>
              <a:rPr lang="pt-BR" b="1" dirty="0" err="1"/>
              <a:t>Vs</a:t>
            </a:r>
            <a:r>
              <a:rPr lang="pt-BR" b="1" dirty="0"/>
              <a:t> </a:t>
            </a:r>
            <a:r>
              <a:rPr lang="pt-BR" b="1" dirty="0" err="1"/>
              <a:t>Task</a:t>
            </a:r>
            <a:r>
              <a:rPr lang="pt-BR" b="1" dirty="0"/>
              <a:t> </a:t>
            </a:r>
            <a:r>
              <a:rPr lang="pt-BR" b="1" dirty="0" err="1"/>
              <a:t>Oriented</a:t>
            </a:r>
            <a:r>
              <a:rPr lang="pt-BR" b="1" dirty="0"/>
              <a:t> – Abrir e Revisar.</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7</a:t>
            </a:fld>
            <a:endParaRPr lang="pt-BR"/>
          </a:p>
        </p:txBody>
      </p:sp>
    </p:spTree>
    <p:extLst>
      <p:ext uri="{BB962C8B-B14F-4D97-AF65-F5344CB8AC3E}">
        <p14:creationId xmlns:p14="http://schemas.microsoft.com/office/powerpoint/2010/main" val="99810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dirty="0"/>
              <a:t>Abstraction</a:t>
            </a:r>
            <a:r>
              <a:rPr lang="en-US" dirty="0"/>
              <a:t> - The low-level logic of device communication and configuration is hidden and provided as a simple set of high-level functions to the user</a:t>
            </a:r>
          </a:p>
          <a:p>
            <a:r>
              <a:rPr lang="en-US" b="1" dirty="0"/>
              <a:t>Encapsulation</a:t>
            </a:r>
            <a:r>
              <a:rPr lang="en-US" dirty="0"/>
              <a:t> - Client code cannot access internal class data. It is also possible to block class users to access the source code in it. (Ex.: Report Generation Toolkit, SMTP Library, </a:t>
            </a:r>
            <a:r>
              <a:rPr lang="en-US" dirty="0" err="1"/>
              <a:t>etc</a:t>
            </a:r>
            <a:r>
              <a:rPr lang="en-US" dirty="0"/>
              <a:t>).</a:t>
            </a:r>
          </a:p>
          <a:p>
            <a:r>
              <a:rPr lang="en-US" b="1" dirty="0"/>
              <a:t>Inheritance</a:t>
            </a:r>
            <a:r>
              <a:rPr lang="en-US" dirty="0"/>
              <a:t> - </a:t>
            </a:r>
            <a:r>
              <a:rPr lang="en-US" dirty="0" err="1"/>
              <a:t>AutomatedController.lvclass</a:t>
            </a:r>
            <a:r>
              <a:rPr lang="en-US" dirty="0"/>
              <a:t> is a subclass that provides abstract methods that will be overridden by the sub-classes. it could also define common behaviors that all sub-classes could re-use</a:t>
            </a:r>
          </a:p>
          <a:p>
            <a:r>
              <a:rPr lang="en-US" b="1" dirty="0"/>
              <a:t>Polymorphism</a:t>
            </a:r>
            <a:r>
              <a:rPr lang="en-US" dirty="0"/>
              <a:t> -</a:t>
            </a:r>
            <a:r>
              <a:rPr lang="en-US" u="sng" dirty="0"/>
              <a:t> </a:t>
            </a:r>
            <a:r>
              <a:rPr lang="en-US" dirty="0"/>
              <a:t>The same </a:t>
            </a:r>
            <a:r>
              <a:rPr lang="en-US" dirty="0" err="1"/>
              <a:t>subVI</a:t>
            </a:r>
            <a:r>
              <a:rPr lang="en-US" dirty="0"/>
              <a:t> placed in the block diagram could execute a specific version, depending on the object that is passed to it. In LabVIEW we call this Dynamic Dispatch.</a:t>
            </a:r>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8</a:t>
            </a:fld>
            <a:endParaRPr lang="pt-BR"/>
          </a:p>
        </p:txBody>
      </p:sp>
    </p:spTree>
    <p:extLst>
      <p:ext uri="{BB962C8B-B14F-4D97-AF65-F5344CB8AC3E}">
        <p14:creationId xmlns:p14="http://schemas.microsoft.com/office/powerpoint/2010/main" val="213851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Classe é o projeto (o </a:t>
            </a:r>
            <a:r>
              <a:rPr lang="pt-BR" dirty="0" err="1"/>
              <a:t>Blueprint</a:t>
            </a:r>
            <a:r>
              <a:rPr lang="pt-BR" dirty="0"/>
              <a:t>) e o Objeto é a implementação, o que está instanciado no código.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9</a:t>
            </a:fld>
            <a:endParaRPr lang="pt-BR"/>
          </a:p>
        </p:txBody>
      </p:sp>
    </p:spTree>
    <p:extLst>
      <p:ext uri="{BB962C8B-B14F-4D97-AF65-F5344CB8AC3E}">
        <p14:creationId xmlns:p14="http://schemas.microsoft.com/office/powerpoint/2010/main" val="191301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Atributos são as características, definem o estado da classe. No LabVIEW são representados por um cluster privado de dados.</a:t>
            </a:r>
          </a:p>
          <a:p>
            <a:r>
              <a:rPr lang="pt-BR" dirty="0"/>
              <a:t>Métodos são as ações que a classe pode realizar ou sofrer. No LabVIEW são representados por Vis.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10</a:t>
            </a:fld>
            <a:endParaRPr lang="pt-BR"/>
          </a:p>
        </p:txBody>
      </p:sp>
    </p:spTree>
    <p:extLst>
      <p:ext uri="{BB962C8B-B14F-4D97-AF65-F5344CB8AC3E}">
        <p14:creationId xmlns:p14="http://schemas.microsoft.com/office/powerpoint/2010/main" val="2188892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a:t>
            </a:r>
            <a:r>
              <a:rPr lang="pt-BR" b="1" dirty="0" err="1"/>
              <a:t>Creating</a:t>
            </a:r>
            <a:r>
              <a:rPr lang="pt-BR" b="1" dirty="0"/>
              <a:t> a </a:t>
            </a:r>
            <a:r>
              <a:rPr lang="pt-BR" b="1" dirty="0" err="1"/>
              <a:t>Class</a:t>
            </a:r>
            <a:r>
              <a:rPr lang="pt-BR" b="1" dirty="0"/>
              <a:t> – Criar a classe DMM igual ao do diagrama de classe.</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11</a:t>
            </a:fld>
            <a:endParaRPr lang="pt-BR"/>
          </a:p>
        </p:txBody>
      </p:sp>
    </p:spTree>
    <p:extLst>
      <p:ext uri="{BB962C8B-B14F-4D97-AF65-F5344CB8AC3E}">
        <p14:creationId xmlns:p14="http://schemas.microsoft.com/office/powerpoint/2010/main" val="355751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Dependência é uma relação mais simples entre classes. Basicamente quando uma classe instancia outra ou usa uma classe para conseguir realizar alguma tarefa dentro de um dos seus métodos, caracteriza-se dependência. Se você modificar algo na classe que é chamada, a classe chamadora vai quebrar!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12</a:t>
            </a:fld>
            <a:endParaRPr lang="pt-BR"/>
          </a:p>
        </p:txBody>
      </p:sp>
    </p:spTree>
    <p:extLst>
      <p:ext uri="{BB962C8B-B14F-4D97-AF65-F5344CB8AC3E}">
        <p14:creationId xmlns:p14="http://schemas.microsoft.com/office/powerpoint/2010/main" val="123880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12/10/2020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12/10/2020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Creating%20a%20Class/DMM%20Class.lvproj"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Relations%20Between%20Objects/Interface%20Implemetation/Hardware%20Abstraction%20With%20Interfaces.lvproj" TargetMode="Externa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FloresFelipe/Pepperl-Fuchs-Scanner-AP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loresFelipe/LabVIEW-CLI-Wrapp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loresFelipe/HAL-with-Interfac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oreilly.com/library/view/head-first-object-oriented/0596008678/"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refactoring.guru/" TargetMode="External"/><Relationship Id="rId5" Type="http://schemas.openxmlformats.org/officeDocument/2006/relationships/hyperlink" Target="https://www.oreilly.com/library/view/design-patterns-elements/0201633612/" TargetMode="External"/><Relationship Id="rId4" Type="http://schemas.openxmlformats.org/officeDocument/2006/relationships/hyperlink" Target="https://www.amazon.com.br/dp/B001GSTOAM/ref=dp-kindle-redirect?_encoding=UTF8&amp;btkr=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flores.felipegomes@gmail.com" TargetMode="External"/><Relationship Id="rId2" Type="http://schemas.openxmlformats.org/officeDocument/2006/relationships/hyperlink" Target="https://github.com/FloresFelip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OOP%20Vs%20Task%20Oriented/OOP%20Vs%20Task%20Oriented.lvpr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65AD04C-F8F3-4ADB-89FC-AD00F6A50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descr="Uma imagem contendo Texto&#10;&#10;Descrição gerada automaticamente">
            <a:extLst>
              <a:ext uri="{FF2B5EF4-FFF2-40B4-BE49-F238E27FC236}">
                <a16:creationId xmlns:a16="http://schemas.microsoft.com/office/drawing/2014/main" id="{3BEA5E30-755C-4524-864F-42D3370E8593}"/>
              </a:ext>
            </a:extLst>
          </p:cNvPr>
          <p:cNvPicPr>
            <a:picLocks noChangeAspect="1"/>
          </p:cNvPicPr>
          <p:nvPr/>
        </p:nvPicPr>
        <p:blipFill rotWithShape="1">
          <a:blip r:embed="rId2">
            <a:alphaModFix amt="35000"/>
          </a:blip>
          <a:srcRect l="10473" r="8599" b="2"/>
          <a:stretch/>
        </p:blipFill>
        <p:spPr>
          <a:xfrm>
            <a:off x="20" y="10"/>
            <a:ext cx="6099028" cy="3428990"/>
          </a:xfrm>
          <a:prstGeom prst="rect">
            <a:avLst/>
          </a:prstGeom>
        </p:spPr>
      </p:pic>
      <p:pic>
        <p:nvPicPr>
          <p:cNvPr id="7" name="Imagem 6" descr="Diagrama&#10;&#10;Descrição gerada automaticamente">
            <a:extLst>
              <a:ext uri="{FF2B5EF4-FFF2-40B4-BE49-F238E27FC236}">
                <a16:creationId xmlns:a16="http://schemas.microsoft.com/office/drawing/2014/main" id="{A9A64E31-CFC1-4849-8DC3-ABB2FCF79FC1}"/>
              </a:ext>
            </a:extLst>
          </p:cNvPr>
          <p:cNvPicPr>
            <a:picLocks noChangeAspect="1"/>
          </p:cNvPicPr>
          <p:nvPr/>
        </p:nvPicPr>
        <p:blipFill rotWithShape="1">
          <a:blip r:embed="rId3">
            <a:alphaModFix amt="35000"/>
          </a:blip>
          <a:srcRect l="7397" r="9522" b="1"/>
          <a:stretch/>
        </p:blipFill>
        <p:spPr>
          <a:xfrm>
            <a:off x="6099786" y="10"/>
            <a:ext cx="6092214" cy="3428990"/>
          </a:xfrm>
          <a:prstGeom prst="rect">
            <a:avLst/>
          </a:prstGeom>
        </p:spPr>
      </p:pic>
      <p:pic>
        <p:nvPicPr>
          <p:cNvPr id="9" name="Imagem 8" descr="Diagrama&#10;&#10;Descrição gerada automaticamente">
            <a:extLst>
              <a:ext uri="{FF2B5EF4-FFF2-40B4-BE49-F238E27FC236}">
                <a16:creationId xmlns:a16="http://schemas.microsoft.com/office/drawing/2014/main" id="{1B13D352-0F64-43B7-8B8A-E2B2D84D9217}"/>
              </a:ext>
            </a:extLst>
          </p:cNvPr>
          <p:cNvPicPr>
            <a:picLocks noChangeAspect="1"/>
          </p:cNvPicPr>
          <p:nvPr/>
        </p:nvPicPr>
        <p:blipFill rotWithShape="1">
          <a:blip r:embed="rId4">
            <a:alphaModFix amt="35000"/>
          </a:blip>
          <a:srcRect t="3083" r="2" b="1"/>
          <a:stretch/>
        </p:blipFill>
        <p:spPr>
          <a:xfrm>
            <a:off x="20" y="3429000"/>
            <a:ext cx="6099028" cy="3429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F338AC95-C268-41CC-9ED4-89043BE583C7}"/>
              </a:ext>
            </a:extLst>
          </p:cNvPr>
          <p:cNvPicPr>
            <a:picLocks noChangeAspect="1"/>
          </p:cNvPicPr>
          <p:nvPr/>
        </p:nvPicPr>
        <p:blipFill rotWithShape="1">
          <a:blip r:embed="rId5">
            <a:alphaModFix amt="35000"/>
          </a:blip>
          <a:srcRect r="5212" b="-2"/>
          <a:stretch/>
        </p:blipFill>
        <p:spPr>
          <a:xfrm>
            <a:off x="6102096" y="3429000"/>
            <a:ext cx="6089904" cy="3429000"/>
          </a:xfrm>
          <a:prstGeom prst="rect">
            <a:avLst/>
          </a:prstGeom>
        </p:spPr>
      </p:pic>
      <p:sp>
        <p:nvSpPr>
          <p:cNvPr id="2" name="Título 1">
            <a:extLst>
              <a:ext uri="{FF2B5EF4-FFF2-40B4-BE49-F238E27FC236}">
                <a16:creationId xmlns:a16="http://schemas.microsoft.com/office/drawing/2014/main" id="{1BC44152-C183-442C-9EA8-59DA16F8D5F3}"/>
              </a:ext>
            </a:extLst>
          </p:cNvPr>
          <p:cNvSpPr>
            <a:spLocks noGrp="1"/>
          </p:cNvSpPr>
          <p:nvPr>
            <p:ph type="ctrTitle"/>
          </p:nvPr>
        </p:nvSpPr>
        <p:spPr>
          <a:xfrm>
            <a:off x="1069848" y="1298448"/>
            <a:ext cx="7315200" cy="3255264"/>
          </a:xfrm>
        </p:spPr>
        <p:txBody>
          <a:bodyPr>
            <a:normAutofit/>
          </a:bodyPr>
          <a:lstStyle/>
          <a:p>
            <a:r>
              <a:rPr lang="es-ES" sz="5500" b="0" i="0" dirty="0" err="1">
                <a:effectLst/>
                <a:latin typeface="-apple-system"/>
              </a:rPr>
              <a:t>Introdução</a:t>
            </a:r>
            <a:r>
              <a:rPr lang="es-ES" sz="5500" b="0" i="0" dirty="0">
                <a:effectLst/>
                <a:latin typeface="-apple-system"/>
              </a:rPr>
              <a:t> à </a:t>
            </a:r>
            <a:r>
              <a:rPr lang="es-ES" sz="5500" b="0" i="0" dirty="0" err="1">
                <a:effectLst/>
                <a:latin typeface="-apple-system"/>
              </a:rPr>
              <a:t>programação</a:t>
            </a:r>
            <a:r>
              <a:rPr lang="es-ES" sz="5500" b="0" i="0" dirty="0">
                <a:effectLst/>
                <a:latin typeface="-apple-system"/>
              </a:rPr>
              <a:t> Orientada a Objetos (OOP) em LabVIEW.</a:t>
            </a:r>
            <a:endParaRPr lang="pt-BR" sz="5500" dirty="0"/>
          </a:p>
        </p:txBody>
      </p:sp>
      <p:sp>
        <p:nvSpPr>
          <p:cNvPr id="3" name="Subtítulo 2">
            <a:extLst>
              <a:ext uri="{FF2B5EF4-FFF2-40B4-BE49-F238E27FC236}">
                <a16:creationId xmlns:a16="http://schemas.microsoft.com/office/drawing/2014/main" id="{0CC8F27C-94A2-40AE-8CB7-F8BAAA0FB96E}"/>
              </a:ext>
            </a:extLst>
          </p:cNvPr>
          <p:cNvSpPr>
            <a:spLocks noGrp="1"/>
          </p:cNvSpPr>
          <p:nvPr>
            <p:ph type="subTitle" idx="1"/>
          </p:nvPr>
        </p:nvSpPr>
        <p:spPr>
          <a:xfrm>
            <a:off x="1100015" y="4670246"/>
            <a:ext cx="7315200" cy="914400"/>
          </a:xfrm>
        </p:spPr>
        <p:txBody>
          <a:bodyPr>
            <a:normAutofit/>
          </a:bodyPr>
          <a:lstStyle/>
          <a:p>
            <a:r>
              <a:rPr lang="pt-BR" dirty="0">
                <a:solidFill>
                  <a:srgbClr val="FFFFFF"/>
                </a:solidFill>
              </a:rPr>
              <a:t>Felipe Flores – Certified LabVIEW Architect</a:t>
            </a:r>
          </a:p>
        </p:txBody>
      </p:sp>
    </p:spTree>
    <p:extLst>
      <p:ext uri="{BB962C8B-B14F-4D97-AF65-F5344CB8AC3E}">
        <p14:creationId xmlns:p14="http://schemas.microsoft.com/office/powerpoint/2010/main" val="304486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b="0" i="0" dirty="0">
                <a:solidFill>
                  <a:srgbClr val="E8EAED"/>
                </a:solidFill>
                <a:effectLst/>
                <a:latin typeface="Roboto"/>
              </a:rPr>
              <a:t>Atributos e métodos</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a:xfrm>
            <a:off x="3869268" y="759333"/>
            <a:ext cx="7315200" cy="5120640"/>
          </a:xfrm>
        </p:spPr>
        <p:txBody>
          <a:bodyPr/>
          <a:lstStyle/>
          <a:p>
            <a:r>
              <a:rPr lang="pt-BR" dirty="0"/>
              <a:t>Atributos são as características, definem o estado da classe. No LabVIEW são representados por um cluster privado de dados.</a:t>
            </a:r>
          </a:p>
          <a:p>
            <a:endParaRPr lang="pt-BR" dirty="0"/>
          </a:p>
          <a:p>
            <a:endParaRPr lang="pt-BR" dirty="0"/>
          </a:p>
          <a:p>
            <a:endParaRPr lang="pt-BR" dirty="0"/>
          </a:p>
          <a:p>
            <a:pPr marL="0" indent="0">
              <a:buNone/>
            </a:pPr>
            <a:endParaRPr lang="pt-BR" dirty="0"/>
          </a:p>
          <a:p>
            <a:endParaRPr lang="pt-BR" dirty="0"/>
          </a:p>
          <a:p>
            <a:r>
              <a:rPr lang="pt-BR" dirty="0"/>
              <a:t>Métodos são as ações que a classe pode realizar ou sofrer. No LabVIEW são representados por </a:t>
            </a:r>
            <a:r>
              <a:rPr lang="pt-BR" dirty="0" err="1"/>
              <a:t>VIs</a:t>
            </a:r>
            <a:r>
              <a:rPr lang="pt-BR" dirty="0"/>
              <a:t>.</a:t>
            </a:r>
          </a:p>
          <a:p>
            <a:endParaRPr lang="pt-BR" dirty="0"/>
          </a:p>
        </p:txBody>
      </p:sp>
      <p:pic>
        <p:nvPicPr>
          <p:cNvPr id="7" name="Imagem 6">
            <a:hlinkClick r:id="rId3" action="ppaction://hlinkfile"/>
            <a:extLst>
              <a:ext uri="{FF2B5EF4-FFF2-40B4-BE49-F238E27FC236}">
                <a16:creationId xmlns:a16="http://schemas.microsoft.com/office/drawing/2014/main" id="{344717B8-B268-4A73-9F68-BE18D65442C9}"/>
              </a:ext>
            </a:extLst>
          </p:cNvPr>
          <p:cNvPicPr>
            <a:picLocks noChangeAspect="1"/>
          </p:cNvPicPr>
          <p:nvPr/>
        </p:nvPicPr>
        <p:blipFill>
          <a:blip r:embed="rId4"/>
          <a:stretch>
            <a:fillRect/>
          </a:stretch>
        </p:blipFill>
        <p:spPr>
          <a:xfrm>
            <a:off x="6402313" y="5050955"/>
            <a:ext cx="2413217" cy="1403033"/>
          </a:xfrm>
          <a:prstGeom prst="rect">
            <a:avLst/>
          </a:prstGeom>
        </p:spPr>
      </p:pic>
      <p:pic>
        <p:nvPicPr>
          <p:cNvPr id="9" name="Imagem 8">
            <a:extLst>
              <a:ext uri="{FF2B5EF4-FFF2-40B4-BE49-F238E27FC236}">
                <a16:creationId xmlns:a16="http://schemas.microsoft.com/office/drawing/2014/main" id="{30D9ED18-F230-4CBD-9501-745FD3D740F6}"/>
              </a:ext>
            </a:extLst>
          </p:cNvPr>
          <p:cNvPicPr>
            <a:picLocks noChangeAspect="1"/>
          </p:cNvPicPr>
          <p:nvPr/>
        </p:nvPicPr>
        <p:blipFill>
          <a:blip r:embed="rId5"/>
          <a:stretch>
            <a:fillRect/>
          </a:stretch>
        </p:blipFill>
        <p:spPr>
          <a:xfrm>
            <a:off x="4132774" y="2190788"/>
            <a:ext cx="6296831" cy="1581112"/>
          </a:xfrm>
          <a:prstGeom prst="rect">
            <a:avLst/>
          </a:prstGeom>
        </p:spPr>
      </p:pic>
    </p:spTree>
    <p:extLst>
      <p:ext uri="{BB962C8B-B14F-4D97-AF65-F5344CB8AC3E}">
        <p14:creationId xmlns:p14="http://schemas.microsoft.com/office/powerpoint/2010/main" val="142269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C573A-CF46-4A14-9686-B4BE6674E0DF}"/>
              </a:ext>
            </a:extLst>
          </p:cNvPr>
          <p:cNvSpPr>
            <a:spLocks noGrp="1"/>
          </p:cNvSpPr>
          <p:nvPr>
            <p:ph type="title"/>
          </p:nvPr>
        </p:nvSpPr>
        <p:spPr/>
        <p:txBody>
          <a:bodyPr/>
          <a:lstStyle/>
          <a:p>
            <a:r>
              <a:rPr lang="pt-BR" dirty="0">
                <a:effectLst>
                  <a:outerShdw blurRad="38100" dist="38100" dir="2700000" algn="tl">
                    <a:srgbClr val="000000">
                      <a:alpha val="43137"/>
                    </a:srgbClr>
                  </a:outerShdw>
                </a:effectLst>
              </a:rPr>
              <a:t>Demonstração</a:t>
            </a:r>
            <a:br>
              <a:rPr lang="pt-BR" dirty="0"/>
            </a:br>
            <a:br>
              <a:rPr lang="pt-BR" dirty="0"/>
            </a:br>
            <a:r>
              <a:rPr lang="pt-BR" dirty="0"/>
              <a:t>Vamos criar uma classe simples em LabVIEW para uma DMM?</a:t>
            </a:r>
          </a:p>
        </p:txBody>
      </p:sp>
      <p:pic>
        <p:nvPicPr>
          <p:cNvPr id="4" name="Picture 2" descr="RCBI Instrumentos - 34450A - Multímetro Digital Bancada">
            <a:hlinkClick r:id="rId3" action="ppaction://hlinkfile"/>
            <a:extLst>
              <a:ext uri="{FF2B5EF4-FFF2-40B4-BE49-F238E27FC236}">
                <a16:creationId xmlns:a16="http://schemas.microsoft.com/office/drawing/2014/main" id="{7FE2967C-7E4A-4EAA-BC5B-6C1671CE634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44756" y="1251053"/>
            <a:ext cx="4391252" cy="2295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Texto&#10;&#10;Descrição gerada automaticamente">
            <a:extLst>
              <a:ext uri="{FF2B5EF4-FFF2-40B4-BE49-F238E27FC236}">
                <a16:creationId xmlns:a16="http://schemas.microsoft.com/office/drawing/2014/main" id="{132DE0AD-A3BD-426F-A690-3FE304893043}"/>
              </a:ext>
            </a:extLst>
          </p:cNvPr>
          <p:cNvPicPr>
            <a:picLocks noChangeAspect="1"/>
          </p:cNvPicPr>
          <p:nvPr/>
        </p:nvPicPr>
        <p:blipFill>
          <a:blip r:embed="rId5"/>
          <a:stretch>
            <a:fillRect/>
          </a:stretch>
        </p:blipFill>
        <p:spPr>
          <a:xfrm>
            <a:off x="6387897" y="3829730"/>
            <a:ext cx="1904970" cy="2027084"/>
          </a:xfrm>
          <a:prstGeom prst="rect">
            <a:avLst/>
          </a:prstGeom>
        </p:spPr>
      </p:pic>
    </p:spTree>
    <p:extLst>
      <p:ext uri="{BB962C8B-B14F-4D97-AF65-F5344CB8AC3E}">
        <p14:creationId xmlns:p14="http://schemas.microsoft.com/office/powerpoint/2010/main" val="27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02767"/>
          </a:xfrm>
        </p:spPr>
        <p:txBody>
          <a:bodyPr/>
          <a:lstStyle/>
          <a:p>
            <a:r>
              <a:rPr lang="pt-BR" dirty="0"/>
              <a:t>Dependência</a:t>
            </a:r>
            <a:r>
              <a:rPr lang="pt-BR" b="1" dirty="0"/>
              <a:t> – “Usa um(a)”</a:t>
            </a:r>
            <a:endParaRPr lang="pt-BR" dirty="0"/>
          </a:p>
        </p:txBody>
      </p:sp>
      <p:pic>
        <p:nvPicPr>
          <p:cNvPr id="7" name="Imagem 6">
            <a:extLst>
              <a:ext uri="{FF2B5EF4-FFF2-40B4-BE49-F238E27FC236}">
                <a16:creationId xmlns:a16="http://schemas.microsoft.com/office/drawing/2014/main" id="{DF319131-E6A7-42E5-9BE5-BCEF634E7B23}"/>
              </a:ext>
            </a:extLst>
          </p:cNvPr>
          <p:cNvPicPr>
            <a:picLocks noChangeAspect="1"/>
          </p:cNvPicPr>
          <p:nvPr/>
        </p:nvPicPr>
        <p:blipFill>
          <a:blip r:embed="rId3"/>
          <a:stretch>
            <a:fillRect/>
          </a:stretch>
        </p:blipFill>
        <p:spPr>
          <a:xfrm>
            <a:off x="4551697" y="1967377"/>
            <a:ext cx="2317820" cy="3805376"/>
          </a:xfrm>
          <a:prstGeom prst="rect">
            <a:avLst/>
          </a:prstGeom>
        </p:spPr>
      </p:pic>
      <p:pic>
        <p:nvPicPr>
          <p:cNvPr id="11" name="Imagem 10">
            <a:extLst>
              <a:ext uri="{FF2B5EF4-FFF2-40B4-BE49-F238E27FC236}">
                <a16:creationId xmlns:a16="http://schemas.microsoft.com/office/drawing/2014/main" id="{994AE4DD-0E14-4395-80A2-E23917E9DA0D}"/>
              </a:ext>
            </a:extLst>
          </p:cNvPr>
          <p:cNvPicPr>
            <a:picLocks noChangeAspect="1"/>
          </p:cNvPicPr>
          <p:nvPr/>
        </p:nvPicPr>
        <p:blipFill>
          <a:blip r:embed="rId4"/>
          <a:stretch>
            <a:fillRect/>
          </a:stretch>
        </p:blipFill>
        <p:spPr>
          <a:xfrm>
            <a:off x="8060392" y="2159883"/>
            <a:ext cx="2853110" cy="3101928"/>
          </a:xfrm>
          <a:prstGeom prst="rect">
            <a:avLst/>
          </a:prstGeom>
        </p:spPr>
      </p:pic>
    </p:spTree>
    <p:extLst>
      <p:ext uri="{BB962C8B-B14F-4D97-AF65-F5344CB8AC3E}">
        <p14:creationId xmlns:p14="http://schemas.microsoft.com/office/powerpoint/2010/main" val="50004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756973" y="1010652"/>
            <a:ext cx="7315200" cy="1138991"/>
          </a:xfrm>
        </p:spPr>
        <p:txBody>
          <a:bodyPr>
            <a:normAutofit/>
          </a:bodyPr>
          <a:lstStyle/>
          <a:p>
            <a:r>
              <a:rPr lang="pt-BR" dirty="0"/>
              <a:t>Associação – </a:t>
            </a:r>
            <a:r>
              <a:rPr lang="pt-BR" b="1" dirty="0"/>
              <a:t>“Tem uma”</a:t>
            </a:r>
          </a:p>
          <a:p>
            <a:r>
              <a:rPr lang="pt-BR" dirty="0"/>
              <a:t>Agregação e Composição são tipos específicos de associação</a:t>
            </a:r>
          </a:p>
          <a:p>
            <a:endParaRPr lang="pt-BR" b="1" dirty="0"/>
          </a:p>
          <a:p>
            <a:endParaRPr lang="pt-BR" dirty="0"/>
          </a:p>
        </p:txBody>
      </p:sp>
      <p:pic>
        <p:nvPicPr>
          <p:cNvPr id="7" name="Imagem 6">
            <a:extLst>
              <a:ext uri="{FF2B5EF4-FFF2-40B4-BE49-F238E27FC236}">
                <a16:creationId xmlns:a16="http://schemas.microsoft.com/office/drawing/2014/main" id="{7B3928C6-BE5C-404F-B2CA-C37870A53CDE}"/>
              </a:ext>
            </a:extLst>
          </p:cNvPr>
          <p:cNvPicPr>
            <a:picLocks noChangeAspect="1"/>
          </p:cNvPicPr>
          <p:nvPr/>
        </p:nvPicPr>
        <p:blipFill>
          <a:blip r:embed="rId3"/>
          <a:stretch>
            <a:fillRect/>
          </a:stretch>
        </p:blipFill>
        <p:spPr>
          <a:xfrm>
            <a:off x="4010526" y="1931350"/>
            <a:ext cx="4527944" cy="2017188"/>
          </a:xfrm>
          <a:prstGeom prst="rect">
            <a:avLst/>
          </a:prstGeom>
        </p:spPr>
      </p:pic>
      <p:pic>
        <p:nvPicPr>
          <p:cNvPr id="13" name="Imagem 12">
            <a:extLst>
              <a:ext uri="{FF2B5EF4-FFF2-40B4-BE49-F238E27FC236}">
                <a16:creationId xmlns:a16="http://schemas.microsoft.com/office/drawing/2014/main" id="{45D35642-B71C-4866-982C-91A581999D02}"/>
              </a:ext>
            </a:extLst>
          </p:cNvPr>
          <p:cNvPicPr>
            <a:picLocks noChangeAspect="1"/>
          </p:cNvPicPr>
          <p:nvPr/>
        </p:nvPicPr>
        <p:blipFill>
          <a:blip r:embed="rId4"/>
          <a:stretch>
            <a:fillRect/>
          </a:stretch>
        </p:blipFill>
        <p:spPr>
          <a:xfrm>
            <a:off x="6757994" y="3948538"/>
            <a:ext cx="4683148" cy="2532368"/>
          </a:xfrm>
          <a:prstGeom prst="rect">
            <a:avLst/>
          </a:prstGeom>
        </p:spPr>
      </p:pic>
    </p:spTree>
    <p:extLst>
      <p:ext uri="{BB962C8B-B14F-4D97-AF65-F5344CB8AC3E}">
        <p14:creationId xmlns:p14="http://schemas.microsoft.com/office/powerpoint/2010/main" val="313272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793242"/>
          </a:xfrm>
        </p:spPr>
        <p:txBody>
          <a:bodyPr/>
          <a:lstStyle/>
          <a:p>
            <a:r>
              <a:rPr lang="pt-BR" dirty="0"/>
              <a:t>Generalização – </a:t>
            </a:r>
            <a:r>
              <a:rPr lang="pt-BR" b="1" dirty="0"/>
              <a:t>“É uma”</a:t>
            </a:r>
          </a:p>
        </p:txBody>
      </p:sp>
      <p:pic>
        <p:nvPicPr>
          <p:cNvPr id="7" name="Imagem 6">
            <a:extLst>
              <a:ext uri="{FF2B5EF4-FFF2-40B4-BE49-F238E27FC236}">
                <a16:creationId xmlns:a16="http://schemas.microsoft.com/office/drawing/2014/main" id="{E5972691-2E19-4FBE-A48E-97ED7225DCBF}"/>
              </a:ext>
            </a:extLst>
          </p:cNvPr>
          <p:cNvPicPr>
            <a:picLocks noChangeAspect="1"/>
          </p:cNvPicPr>
          <p:nvPr/>
        </p:nvPicPr>
        <p:blipFill>
          <a:blip r:embed="rId3"/>
          <a:stretch>
            <a:fillRect/>
          </a:stretch>
        </p:blipFill>
        <p:spPr>
          <a:xfrm>
            <a:off x="3697188" y="1556866"/>
            <a:ext cx="5038786" cy="3075424"/>
          </a:xfrm>
          <a:prstGeom prst="rect">
            <a:avLst/>
          </a:prstGeom>
        </p:spPr>
      </p:pic>
      <p:pic>
        <p:nvPicPr>
          <p:cNvPr id="8" name="Imagem 7">
            <a:extLst>
              <a:ext uri="{FF2B5EF4-FFF2-40B4-BE49-F238E27FC236}">
                <a16:creationId xmlns:a16="http://schemas.microsoft.com/office/drawing/2014/main" id="{2A5C090D-6153-46AA-9D86-21524FE26B4D}"/>
              </a:ext>
            </a:extLst>
          </p:cNvPr>
          <p:cNvPicPr>
            <a:picLocks noChangeAspect="1"/>
          </p:cNvPicPr>
          <p:nvPr/>
        </p:nvPicPr>
        <p:blipFill>
          <a:blip r:embed="rId4"/>
          <a:stretch>
            <a:fillRect/>
          </a:stretch>
        </p:blipFill>
        <p:spPr>
          <a:xfrm>
            <a:off x="8718888" y="1447008"/>
            <a:ext cx="2766018" cy="4278012"/>
          </a:xfrm>
          <a:prstGeom prst="rect">
            <a:avLst/>
          </a:prstGeom>
        </p:spPr>
      </p:pic>
    </p:spTree>
    <p:extLst>
      <p:ext uri="{BB962C8B-B14F-4D97-AF65-F5344CB8AC3E}">
        <p14:creationId xmlns:p14="http://schemas.microsoft.com/office/powerpoint/2010/main" val="42707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es-419" dirty="0" err="1">
                <a:effectLst>
                  <a:outerShdw blurRad="38100" dist="38100" dir="2700000" algn="tl">
                    <a:srgbClr val="000000">
                      <a:alpha val="43137"/>
                    </a:srgbClr>
                  </a:outerShdw>
                </a:effectLst>
              </a:rPr>
              <a:t>Demonstração</a:t>
            </a:r>
            <a:br>
              <a:rPr lang="pt-BR" dirty="0"/>
            </a:br>
            <a:br>
              <a:rPr lang="pt-BR" dirty="0"/>
            </a:br>
            <a:r>
              <a:rPr lang="pt-BR" b="0" i="0" dirty="0">
                <a:solidFill>
                  <a:srgbClr val="E8EAED"/>
                </a:solidFill>
                <a:effectLst/>
                <a:latin typeface="Roboto"/>
              </a:rPr>
              <a:t>Relações entre classes</a:t>
            </a:r>
            <a:endParaRPr lang="pt-BR" dirty="0"/>
          </a:p>
        </p:txBody>
      </p:sp>
      <p:pic>
        <p:nvPicPr>
          <p:cNvPr id="4" name="Picture 2" descr="clip_image001">
            <a:extLst>
              <a:ext uri="{FF2B5EF4-FFF2-40B4-BE49-F238E27FC236}">
                <a16:creationId xmlns:a16="http://schemas.microsoft.com/office/drawing/2014/main" id="{F6FBE9B9-2381-4F8E-BA03-749B3C68C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615" y="4016003"/>
            <a:ext cx="1663735" cy="79777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E0BE8DDA-C0B3-4064-A466-75661CCF42BE}"/>
              </a:ext>
            </a:extLst>
          </p:cNvPr>
          <p:cNvPicPr>
            <a:picLocks noChangeAspect="1"/>
          </p:cNvPicPr>
          <p:nvPr/>
        </p:nvPicPr>
        <p:blipFill>
          <a:blip r:embed="rId4"/>
          <a:stretch>
            <a:fillRect/>
          </a:stretch>
        </p:blipFill>
        <p:spPr>
          <a:xfrm>
            <a:off x="3748387" y="714628"/>
            <a:ext cx="5713748" cy="3487387"/>
          </a:xfrm>
          <a:prstGeom prst="rect">
            <a:avLst/>
          </a:prstGeom>
        </p:spPr>
      </p:pic>
      <p:pic>
        <p:nvPicPr>
          <p:cNvPr id="6" name="Picture 6" descr="ícone De Email, ícones De E Mail, Endereço, Fundo Imagem PNG e Vetor Para  Download Gratuito in 2020 | Email icon, Iphone icon, Mail icon">
            <a:extLst>
              <a:ext uri="{FF2B5EF4-FFF2-40B4-BE49-F238E27FC236}">
                <a16:creationId xmlns:a16="http://schemas.microsoft.com/office/drawing/2014/main" id="{E22A670B-EC4F-47B1-BEAB-75BB6403B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555" y="3661629"/>
            <a:ext cx="1138609" cy="1138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Pros and Cons of SMS as An Alert Notification System">
            <a:extLst>
              <a:ext uri="{FF2B5EF4-FFF2-40B4-BE49-F238E27FC236}">
                <a16:creationId xmlns:a16="http://schemas.microsoft.com/office/drawing/2014/main" id="{91549C0F-1D29-4232-B891-16E1D869D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477" y="3673969"/>
            <a:ext cx="1709714" cy="11398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 File icon PNG and SVG Vector Free Download">
            <a:extLst>
              <a:ext uri="{FF2B5EF4-FFF2-40B4-BE49-F238E27FC236}">
                <a16:creationId xmlns:a16="http://schemas.microsoft.com/office/drawing/2014/main" id="{D55958E8-CC8A-48D7-B733-381216B56B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0492" y="3897136"/>
            <a:ext cx="757809" cy="80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38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31342"/>
          </a:xfrm>
        </p:spPr>
        <p:txBody>
          <a:bodyPr>
            <a:normAutofit lnSpcReduction="10000"/>
          </a:bodyPr>
          <a:lstStyle/>
          <a:p>
            <a:r>
              <a:rPr lang="pt-BR" dirty="0"/>
              <a:t>Implementação de interfaces – </a:t>
            </a:r>
            <a:r>
              <a:rPr lang="pt-BR" b="1" dirty="0"/>
              <a:t>“Implementa”. </a:t>
            </a:r>
            <a:r>
              <a:rPr lang="pt-BR" dirty="0"/>
              <a:t>No LabVIEW você só pode herdar de uma classe, mas pode implementar várias interfaces.</a:t>
            </a:r>
          </a:p>
        </p:txBody>
      </p:sp>
      <p:pic>
        <p:nvPicPr>
          <p:cNvPr id="5" name="Imagem 4">
            <a:extLst>
              <a:ext uri="{FF2B5EF4-FFF2-40B4-BE49-F238E27FC236}">
                <a16:creationId xmlns:a16="http://schemas.microsoft.com/office/drawing/2014/main" id="{5910E649-7927-4EED-AAD6-666DAC65C750}"/>
              </a:ext>
            </a:extLst>
          </p:cNvPr>
          <p:cNvPicPr>
            <a:picLocks noChangeAspect="1"/>
          </p:cNvPicPr>
          <p:nvPr/>
        </p:nvPicPr>
        <p:blipFill>
          <a:blip r:embed="rId3"/>
          <a:stretch>
            <a:fillRect/>
          </a:stretch>
        </p:blipFill>
        <p:spPr>
          <a:xfrm>
            <a:off x="3869268" y="1802307"/>
            <a:ext cx="7459116" cy="4191585"/>
          </a:xfrm>
          <a:prstGeom prst="rect">
            <a:avLst/>
          </a:prstGeom>
        </p:spPr>
      </p:pic>
    </p:spTree>
    <p:extLst>
      <p:ext uri="{BB962C8B-B14F-4D97-AF65-F5344CB8AC3E}">
        <p14:creationId xmlns:p14="http://schemas.microsoft.com/office/powerpoint/2010/main" val="373361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no R3 SMD CH340 - Eletrogate - Loja de Arduino \\ Robótica \\ Apostilas \\  Kits">
            <a:extLst>
              <a:ext uri="{FF2B5EF4-FFF2-40B4-BE49-F238E27FC236}">
                <a16:creationId xmlns:a16="http://schemas.microsoft.com/office/drawing/2014/main" id="{464E26B4-4608-4012-B866-07167E5F40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4239458" y="2851671"/>
            <a:ext cx="2402812" cy="24028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pt-BR" dirty="0">
                <a:effectLst>
                  <a:outerShdw blurRad="38100" dist="38100" dir="2700000" algn="tl">
                    <a:srgbClr val="000000">
                      <a:alpha val="43137"/>
                    </a:srgbClr>
                  </a:outerShdw>
                </a:effectLst>
              </a:rPr>
              <a:t>Demonstração</a:t>
            </a:r>
            <a:br>
              <a:rPr lang="pt-BR" dirty="0"/>
            </a:br>
            <a:br>
              <a:rPr lang="pt-BR" dirty="0"/>
            </a:br>
            <a:r>
              <a:rPr lang="pt-BR" dirty="0"/>
              <a:t>Relações entre Classes.</a:t>
            </a:r>
          </a:p>
        </p:txBody>
      </p:sp>
      <p:pic>
        <p:nvPicPr>
          <p:cNvPr id="2050" name="Picture 2" descr="Arduino WiFi Shield">
            <a:hlinkClick r:id="rId5" action="ppaction://hlinkfile"/>
            <a:extLst>
              <a:ext uri="{FF2B5EF4-FFF2-40B4-BE49-F238E27FC236}">
                <a16:creationId xmlns:a16="http://schemas.microsoft.com/office/drawing/2014/main" id="{CC2C7C18-3282-44A1-A905-E8C32BAEA2AA}"/>
              </a:ext>
            </a:extLst>
          </p:cNvPr>
          <p:cNvPicPr>
            <a:picLocks noGrp="1" noChangeAspect="1" noChangeArrowheads="1"/>
          </p:cNvPicPr>
          <p:nvPr>
            <p:ph idx="1"/>
          </p:nvPr>
        </p:nvPicPr>
        <p:blipFill>
          <a:blip r:embed="rId6">
            <a:extLst>
              <a:ext uri="{BEBA8EAE-BF5A-486C-A8C5-ECC9F3942E4B}">
                <a14:imgProps xmlns:a14="http://schemas.microsoft.com/office/drawing/2010/main">
                  <a14:imgLayer r:embed="rId7">
                    <a14:imgEffect>
                      <a14:backgroundRemoval t="8800" b="89867" l="10000" r="90000">
                        <a14:foregroundMark x1="44200" y1="74400" x2="45800" y2="76267"/>
                        <a14:foregroundMark x1="16800" y1="52000" x2="16800" y2="52000"/>
                        <a14:foregroundMark x1="52400" y1="8800" x2="52400" y2="8800"/>
                        <a14:backgroundMark x1="30600" y1="77867" x2="27200" y2="77067"/>
                        <a14:backgroundMark x1="62400" y1="77600" x2="62000" y2="77333"/>
                        <a14:backgroundMark x1="77400" y1="61067" x2="77000" y2="59467"/>
                        <a14:backgroundMark x1="76800" y1="58133" x2="76800" y2="58133"/>
                        <a14:backgroundMark x1="77200" y1="57600" x2="77200" y2="57600"/>
                      </a14:backgroundRemoval>
                    </a14:imgEffect>
                  </a14:imgLayer>
                </a14:imgProps>
              </a:ext>
              <a:ext uri="{28A0092B-C50C-407E-A947-70E740481C1C}">
                <a14:useLocalDpi xmlns:a14="http://schemas.microsoft.com/office/drawing/2010/main" val="0"/>
              </a:ext>
            </a:extLst>
          </a:blip>
          <a:srcRect/>
          <a:stretch>
            <a:fillRect/>
          </a:stretch>
        </p:blipFill>
        <p:spPr bwMode="auto">
          <a:xfrm rot="384256">
            <a:off x="4015850" y="1083926"/>
            <a:ext cx="2702674" cy="20270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ódulo WiFi ESP8266 NodeMcu ESP-12 - FilipeFlop">
            <a:extLst>
              <a:ext uri="{FF2B5EF4-FFF2-40B4-BE49-F238E27FC236}">
                <a16:creationId xmlns:a16="http://schemas.microsoft.com/office/drawing/2014/main" id="{296D09EB-3C95-42FB-A88C-6183A943CF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173581" y="2098850"/>
            <a:ext cx="2747125" cy="274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20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Ideias/exemplos de projetos em LabVIEW</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abrir a mente</a:t>
            </a:r>
          </a:p>
        </p:txBody>
      </p:sp>
    </p:spTree>
    <p:extLst>
      <p:ext uri="{BB962C8B-B14F-4D97-AF65-F5344CB8AC3E}">
        <p14:creationId xmlns:p14="http://schemas.microsoft.com/office/powerpoint/2010/main" val="375109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C4C81-D77A-4475-B3D7-A71F0495CBB4}"/>
              </a:ext>
            </a:extLst>
          </p:cNvPr>
          <p:cNvSpPr>
            <a:spLocks noGrp="1"/>
          </p:cNvSpPr>
          <p:nvPr>
            <p:ph type="title"/>
          </p:nvPr>
        </p:nvSpPr>
        <p:spPr/>
        <p:txBody>
          <a:bodyPr/>
          <a:lstStyle/>
          <a:p>
            <a:r>
              <a:rPr lang="pt-BR" dirty="0" err="1"/>
              <a:t>Simple</a:t>
            </a:r>
            <a:r>
              <a:rPr lang="pt-BR" dirty="0"/>
              <a:t> API</a:t>
            </a:r>
          </a:p>
        </p:txBody>
      </p:sp>
      <p:sp>
        <p:nvSpPr>
          <p:cNvPr id="3" name="Espaço Reservado para Conteúdo 2">
            <a:extLst>
              <a:ext uri="{FF2B5EF4-FFF2-40B4-BE49-F238E27FC236}">
                <a16:creationId xmlns:a16="http://schemas.microsoft.com/office/drawing/2014/main" id="{17B464D6-7131-488F-A6C1-2D843569B194}"/>
              </a:ext>
            </a:extLst>
          </p:cNvPr>
          <p:cNvSpPr>
            <a:spLocks noGrp="1"/>
          </p:cNvSpPr>
          <p:nvPr>
            <p:ph idx="1"/>
          </p:nvPr>
        </p:nvSpPr>
        <p:spPr>
          <a:xfrm>
            <a:off x="3869268" y="864108"/>
            <a:ext cx="7315200" cy="640842"/>
          </a:xfrm>
        </p:spPr>
        <p:txBody>
          <a:bodyPr/>
          <a:lstStyle/>
          <a:p>
            <a:pPr marL="0" indent="0">
              <a:buNone/>
            </a:pPr>
            <a:r>
              <a:rPr lang="pt-BR" dirty="0">
                <a:hlinkClick r:id="rId2"/>
              </a:rPr>
              <a:t>API de Scanner da </a:t>
            </a:r>
            <a:r>
              <a:rPr lang="pt-BR" dirty="0" err="1">
                <a:hlinkClick r:id="rId2"/>
              </a:rPr>
              <a:t>Pepperl</a:t>
            </a:r>
            <a:r>
              <a:rPr lang="pt-BR" dirty="0">
                <a:hlinkClick r:id="rId2"/>
              </a:rPr>
              <a:t> </a:t>
            </a:r>
            <a:r>
              <a:rPr lang="pt-BR" dirty="0" err="1">
                <a:hlinkClick r:id="rId2"/>
              </a:rPr>
              <a:t>Füchs</a:t>
            </a:r>
            <a:endParaRPr lang="pt-BR" dirty="0"/>
          </a:p>
        </p:txBody>
      </p:sp>
      <p:pic>
        <p:nvPicPr>
          <p:cNvPr id="5" name="Imagem 4" descr="Uma imagem contendo Interface gráfica do usuário&#10;&#10;Descrição gerada automaticamente">
            <a:extLst>
              <a:ext uri="{FF2B5EF4-FFF2-40B4-BE49-F238E27FC236}">
                <a16:creationId xmlns:a16="http://schemas.microsoft.com/office/drawing/2014/main" id="{1A5EDEB3-D289-4B65-A508-CEE8668F8ED9}"/>
              </a:ext>
            </a:extLst>
          </p:cNvPr>
          <p:cNvPicPr>
            <a:picLocks noChangeAspect="1"/>
          </p:cNvPicPr>
          <p:nvPr/>
        </p:nvPicPr>
        <p:blipFill>
          <a:blip r:embed="rId3"/>
          <a:stretch>
            <a:fillRect/>
          </a:stretch>
        </p:blipFill>
        <p:spPr>
          <a:xfrm>
            <a:off x="3562350" y="2043112"/>
            <a:ext cx="7919357" cy="2771775"/>
          </a:xfrm>
          <a:prstGeom prst="rect">
            <a:avLst/>
          </a:prstGeom>
        </p:spPr>
      </p:pic>
    </p:spTree>
    <p:extLst>
      <p:ext uri="{BB962C8B-B14F-4D97-AF65-F5344CB8AC3E}">
        <p14:creationId xmlns:p14="http://schemas.microsoft.com/office/powerpoint/2010/main" val="3614210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F524F-411A-4958-A238-5DBCECACA8BB}"/>
              </a:ext>
            </a:extLst>
          </p:cNvPr>
          <p:cNvSpPr>
            <a:spLocks noGrp="1"/>
          </p:cNvSpPr>
          <p:nvPr>
            <p:ph type="title"/>
          </p:nvPr>
        </p:nvSpPr>
        <p:spPr/>
        <p:txBody>
          <a:bodyPr/>
          <a:lstStyle/>
          <a:p>
            <a:r>
              <a:rPr lang="pt-BR" dirty="0"/>
              <a:t>Agenda</a:t>
            </a:r>
          </a:p>
        </p:txBody>
      </p:sp>
      <p:sp>
        <p:nvSpPr>
          <p:cNvPr id="3" name="Espaço Reservado para Conteúdo 2">
            <a:extLst>
              <a:ext uri="{FF2B5EF4-FFF2-40B4-BE49-F238E27FC236}">
                <a16:creationId xmlns:a16="http://schemas.microsoft.com/office/drawing/2014/main" id="{6E7E425B-67A9-4953-8EEB-304BC76646C0}"/>
              </a:ext>
            </a:extLst>
          </p:cNvPr>
          <p:cNvSpPr>
            <a:spLocks noGrp="1"/>
          </p:cNvSpPr>
          <p:nvPr>
            <p:ph idx="1"/>
          </p:nvPr>
        </p:nvSpPr>
        <p:spPr/>
        <p:txBody>
          <a:bodyPr>
            <a:normAutofit/>
          </a:bodyPr>
          <a:lstStyle/>
          <a:p>
            <a:r>
              <a:rPr lang="pt-BR" dirty="0"/>
              <a:t>Quem sou eu?</a:t>
            </a:r>
          </a:p>
          <a:p>
            <a:r>
              <a:rPr lang="pt-BR" dirty="0"/>
              <a:t>Objetivos</a:t>
            </a:r>
          </a:p>
          <a:p>
            <a:r>
              <a:rPr lang="pt-BR" dirty="0"/>
              <a:t>Básico de OO</a:t>
            </a:r>
          </a:p>
          <a:p>
            <a:pPr lvl="1"/>
            <a:r>
              <a:rPr lang="pt-BR" sz="2000" dirty="0"/>
              <a:t>Paradigma orientado a objetos e seus pilares</a:t>
            </a:r>
          </a:p>
          <a:p>
            <a:pPr lvl="1"/>
            <a:r>
              <a:rPr lang="pt-BR" sz="2000" dirty="0"/>
              <a:t>Classes e objetos</a:t>
            </a:r>
          </a:p>
          <a:p>
            <a:pPr lvl="1"/>
            <a:r>
              <a:rPr lang="pt-BR" sz="2000" dirty="0"/>
              <a:t>Atributos e métodos</a:t>
            </a:r>
          </a:p>
          <a:p>
            <a:pPr lvl="1"/>
            <a:r>
              <a:rPr lang="pt-BR" sz="2000" dirty="0"/>
              <a:t>Relações entre classes</a:t>
            </a:r>
          </a:p>
          <a:p>
            <a:r>
              <a:rPr lang="pt-BR" dirty="0"/>
              <a:t>Ideias/exemplos de projetos em LabVIEW</a:t>
            </a:r>
          </a:p>
          <a:p>
            <a:r>
              <a:rPr lang="pt-BR" dirty="0"/>
              <a:t>Conclusão </a:t>
            </a:r>
          </a:p>
          <a:p>
            <a:r>
              <a:rPr lang="pt-BR" dirty="0"/>
              <a:t>Perguntas</a:t>
            </a:r>
          </a:p>
        </p:txBody>
      </p:sp>
    </p:spTree>
    <p:extLst>
      <p:ext uri="{BB962C8B-B14F-4D97-AF65-F5344CB8AC3E}">
        <p14:creationId xmlns:p14="http://schemas.microsoft.com/office/powerpoint/2010/main" val="30771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C3AF8-8D5D-4ADC-AE33-9DB29BA042B8}"/>
              </a:ext>
            </a:extLst>
          </p:cNvPr>
          <p:cNvSpPr>
            <a:spLocks noGrp="1"/>
          </p:cNvSpPr>
          <p:nvPr>
            <p:ph type="title"/>
          </p:nvPr>
        </p:nvSpPr>
        <p:spPr/>
        <p:txBody>
          <a:bodyPr/>
          <a:lstStyle/>
          <a:p>
            <a:r>
              <a:rPr lang="pt-BR" dirty="0"/>
              <a:t>Console </a:t>
            </a:r>
            <a:r>
              <a:rPr lang="pt-BR" dirty="0" err="1"/>
              <a:t>Wrapper</a:t>
            </a:r>
            <a:r>
              <a:rPr lang="pt-BR" dirty="0"/>
              <a:t> API</a:t>
            </a:r>
          </a:p>
        </p:txBody>
      </p:sp>
      <p:sp>
        <p:nvSpPr>
          <p:cNvPr id="3" name="Espaço Reservado para Conteúdo 2">
            <a:extLst>
              <a:ext uri="{FF2B5EF4-FFF2-40B4-BE49-F238E27FC236}">
                <a16:creationId xmlns:a16="http://schemas.microsoft.com/office/drawing/2014/main" id="{FCF07650-0D9E-42CA-8199-C2A3A7FAA3C8}"/>
              </a:ext>
            </a:extLst>
          </p:cNvPr>
          <p:cNvSpPr>
            <a:spLocks noGrp="1"/>
          </p:cNvSpPr>
          <p:nvPr>
            <p:ph idx="1"/>
          </p:nvPr>
        </p:nvSpPr>
        <p:spPr>
          <a:xfrm>
            <a:off x="3869268" y="864108"/>
            <a:ext cx="7315200" cy="697992"/>
          </a:xfrm>
        </p:spPr>
        <p:txBody>
          <a:bodyPr/>
          <a:lstStyle/>
          <a:p>
            <a:pPr marL="0" indent="0">
              <a:buNone/>
            </a:pPr>
            <a:r>
              <a:rPr lang="pt-BR" dirty="0">
                <a:hlinkClick r:id="rId2"/>
              </a:rPr>
              <a:t>Projeto de Console </a:t>
            </a:r>
            <a:r>
              <a:rPr lang="pt-BR" dirty="0" err="1">
                <a:hlinkClick r:id="rId2"/>
              </a:rPr>
              <a:t>Wrapper</a:t>
            </a:r>
            <a:r>
              <a:rPr lang="pt-BR" dirty="0">
                <a:hlinkClick r:id="rId2"/>
              </a:rPr>
              <a:t>.</a:t>
            </a:r>
            <a:endParaRPr lang="pt-BR" dirty="0"/>
          </a:p>
        </p:txBody>
      </p:sp>
      <p:pic>
        <p:nvPicPr>
          <p:cNvPr id="5" name="Imagem 4" descr="Uma imagem contendo Texto&#10;&#10;Descrição gerada automaticamente">
            <a:extLst>
              <a:ext uri="{FF2B5EF4-FFF2-40B4-BE49-F238E27FC236}">
                <a16:creationId xmlns:a16="http://schemas.microsoft.com/office/drawing/2014/main" id="{738A3615-BF93-4B2B-B34E-382E01806C31}"/>
              </a:ext>
            </a:extLst>
          </p:cNvPr>
          <p:cNvPicPr>
            <a:picLocks noChangeAspect="1"/>
          </p:cNvPicPr>
          <p:nvPr/>
        </p:nvPicPr>
        <p:blipFill>
          <a:blip r:embed="rId3"/>
          <a:stretch>
            <a:fillRect/>
          </a:stretch>
        </p:blipFill>
        <p:spPr>
          <a:xfrm>
            <a:off x="5315341" y="3781598"/>
            <a:ext cx="5121815" cy="2330620"/>
          </a:xfrm>
          <a:prstGeom prst="rect">
            <a:avLst/>
          </a:prstGeom>
        </p:spPr>
      </p:pic>
      <p:pic>
        <p:nvPicPr>
          <p:cNvPr id="7" name="Imagem 6" descr="Diagrama&#10;&#10;Descrição gerada automaticamente">
            <a:extLst>
              <a:ext uri="{FF2B5EF4-FFF2-40B4-BE49-F238E27FC236}">
                <a16:creationId xmlns:a16="http://schemas.microsoft.com/office/drawing/2014/main" id="{FBE07758-5E32-4BFA-A7D7-655E2C710CF5}"/>
              </a:ext>
            </a:extLst>
          </p:cNvPr>
          <p:cNvPicPr>
            <a:picLocks noChangeAspect="1"/>
          </p:cNvPicPr>
          <p:nvPr/>
        </p:nvPicPr>
        <p:blipFill>
          <a:blip r:embed="rId4"/>
          <a:stretch>
            <a:fillRect/>
          </a:stretch>
        </p:blipFill>
        <p:spPr>
          <a:xfrm>
            <a:off x="5603552" y="1762038"/>
            <a:ext cx="2648320" cy="1238423"/>
          </a:xfrm>
          <a:prstGeom prst="rect">
            <a:avLst/>
          </a:prstGeom>
        </p:spPr>
      </p:pic>
      <p:sp>
        <p:nvSpPr>
          <p:cNvPr id="18" name="Trapezoide 17">
            <a:extLst>
              <a:ext uri="{FF2B5EF4-FFF2-40B4-BE49-F238E27FC236}">
                <a16:creationId xmlns:a16="http://schemas.microsoft.com/office/drawing/2014/main" id="{76A13738-4167-4311-ABB5-46D9CD8EF60E}"/>
              </a:ext>
            </a:extLst>
          </p:cNvPr>
          <p:cNvSpPr/>
          <p:nvPr/>
        </p:nvSpPr>
        <p:spPr>
          <a:xfrm>
            <a:off x="6138280" y="2630044"/>
            <a:ext cx="3558540" cy="1390650"/>
          </a:xfrm>
          <a:custGeom>
            <a:avLst/>
            <a:gdLst>
              <a:gd name="connsiteX0" fmla="*/ 0 w 2304494"/>
              <a:gd name="connsiteY0" fmla="*/ 1514475 h 1514475"/>
              <a:gd name="connsiteX1" fmla="*/ 378619 w 2304494"/>
              <a:gd name="connsiteY1" fmla="*/ 0 h 1514475"/>
              <a:gd name="connsiteX2" fmla="*/ 1925875 w 2304494"/>
              <a:gd name="connsiteY2" fmla="*/ 0 h 1514475"/>
              <a:gd name="connsiteX3" fmla="*/ 2304494 w 2304494"/>
              <a:gd name="connsiteY3" fmla="*/ 1514475 h 1514475"/>
              <a:gd name="connsiteX4" fmla="*/ 0 w 2304494"/>
              <a:gd name="connsiteY4" fmla="*/ 1514475 h 1514475"/>
              <a:gd name="connsiteX0" fmla="*/ 0 w 4885769"/>
              <a:gd name="connsiteY0" fmla="*/ 1514475 h 1514475"/>
              <a:gd name="connsiteX1" fmla="*/ 378619 w 4885769"/>
              <a:gd name="connsiteY1" fmla="*/ 0 h 1514475"/>
              <a:gd name="connsiteX2" fmla="*/ 1925875 w 4885769"/>
              <a:gd name="connsiteY2" fmla="*/ 0 h 1514475"/>
              <a:gd name="connsiteX3" fmla="*/ 4885769 w 4885769"/>
              <a:gd name="connsiteY3" fmla="*/ 1485900 h 1514475"/>
              <a:gd name="connsiteX4" fmla="*/ 0 w 4885769"/>
              <a:gd name="connsiteY4" fmla="*/ 1514475 h 1514475"/>
              <a:gd name="connsiteX0" fmla="*/ 0 w 4885769"/>
              <a:gd name="connsiteY0" fmla="*/ 1514475 h 1514475"/>
              <a:gd name="connsiteX1" fmla="*/ 378619 w 4885769"/>
              <a:gd name="connsiteY1" fmla="*/ 0 h 1514475"/>
              <a:gd name="connsiteX2" fmla="*/ 2221150 w 4885769"/>
              <a:gd name="connsiteY2" fmla="*/ 123825 h 1514475"/>
              <a:gd name="connsiteX3" fmla="*/ 4885769 w 4885769"/>
              <a:gd name="connsiteY3" fmla="*/ 1485900 h 1514475"/>
              <a:gd name="connsiteX4" fmla="*/ 0 w 4885769"/>
              <a:gd name="connsiteY4" fmla="*/ 1514475 h 1514475"/>
              <a:gd name="connsiteX0" fmla="*/ 0 w 4885769"/>
              <a:gd name="connsiteY0" fmla="*/ 1390650 h 1390650"/>
              <a:gd name="connsiteX1" fmla="*/ 1807369 w 4885769"/>
              <a:gd name="connsiteY1" fmla="*/ 2857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64519 w 4885769"/>
              <a:gd name="connsiteY1" fmla="*/ 952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76425 w 4885769"/>
              <a:gd name="connsiteY1" fmla="*/ 0 h 1390650"/>
              <a:gd name="connsiteX2" fmla="*/ 2221150 w 4885769"/>
              <a:gd name="connsiteY2" fmla="*/ 0 h 1390650"/>
              <a:gd name="connsiteX3" fmla="*/ 4885769 w 4885769"/>
              <a:gd name="connsiteY3" fmla="*/ 1362075 h 1390650"/>
              <a:gd name="connsiteX4" fmla="*/ 0 w 4885769"/>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769" h="1390650">
                <a:moveTo>
                  <a:pt x="0" y="1390650"/>
                </a:moveTo>
                <a:lnTo>
                  <a:pt x="1876425" y="0"/>
                </a:lnTo>
                <a:lnTo>
                  <a:pt x="2221150" y="0"/>
                </a:lnTo>
                <a:lnTo>
                  <a:pt x="4885769" y="1362075"/>
                </a:lnTo>
                <a:lnTo>
                  <a:pt x="0" y="13906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8917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CE250-8263-4704-BC0B-84467698E546}"/>
              </a:ext>
            </a:extLst>
          </p:cNvPr>
          <p:cNvSpPr>
            <a:spLocks noGrp="1"/>
          </p:cNvSpPr>
          <p:nvPr>
            <p:ph type="title"/>
          </p:nvPr>
        </p:nvSpPr>
        <p:spPr/>
        <p:txBody>
          <a:bodyPr/>
          <a:lstStyle/>
          <a:p>
            <a:r>
              <a:rPr lang="pt-BR" dirty="0"/>
              <a:t>Hardware </a:t>
            </a:r>
            <a:r>
              <a:rPr lang="pt-BR" dirty="0" err="1"/>
              <a:t>Abstraction</a:t>
            </a:r>
            <a:r>
              <a:rPr lang="pt-BR" dirty="0"/>
              <a:t> </a:t>
            </a:r>
            <a:r>
              <a:rPr lang="pt-BR" dirty="0" err="1"/>
              <a:t>Layer</a:t>
            </a:r>
            <a:endParaRPr lang="pt-BR" dirty="0"/>
          </a:p>
        </p:txBody>
      </p:sp>
      <p:sp>
        <p:nvSpPr>
          <p:cNvPr id="3" name="Espaço Reservado para Conteúdo 2">
            <a:extLst>
              <a:ext uri="{FF2B5EF4-FFF2-40B4-BE49-F238E27FC236}">
                <a16:creationId xmlns:a16="http://schemas.microsoft.com/office/drawing/2014/main" id="{D2EFEA87-DC31-4F05-A6CF-72B2929A919D}"/>
              </a:ext>
            </a:extLst>
          </p:cNvPr>
          <p:cNvSpPr>
            <a:spLocks noGrp="1"/>
          </p:cNvSpPr>
          <p:nvPr>
            <p:ph idx="1"/>
          </p:nvPr>
        </p:nvSpPr>
        <p:spPr>
          <a:xfrm>
            <a:off x="3869268" y="864108"/>
            <a:ext cx="7315200" cy="598932"/>
          </a:xfrm>
        </p:spPr>
        <p:txBody>
          <a:bodyPr/>
          <a:lstStyle/>
          <a:p>
            <a:r>
              <a:rPr lang="pt-BR" dirty="0" err="1">
                <a:hlinkClick r:id="rId3"/>
              </a:rPr>
              <a:t>Automated</a:t>
            </a:r>
            <a:r>
              <a:rPr lang="pt-BR" dirty="0">
                <a:hlinkClick r:id="rId3"/>
              </a:rPr>
              <a:t> </a:t>
            </a:r>
            <a:r>
              <a:rPr lang="pt-BR" dirty="0" err="1">
                <a:hlinkClick r:id="rId3"/>
              </a:rPr>
              <a:t>Controller</a:t>
            </a:r>
            <a:r>
              <a:rPr lang="pt-BR" dirty="0">
                <a:hlinkClick r:id="rId3"/>
              </a:rPr>
              <a:t> </a:t>
            </a:r>
            <a:r>
              <a:rPr lang="pt-BR" dirty="0" err="1">
                <a:hlinkClick r:id="rId3"/>
              </a:rPr>
              <a:t>Abstraction</a:t>
            </a:r>
            <a:endParaRPr lang="pt-BR" dirty="0"/>
          </a:p>
        </p:txBody>
      </p:sp>
      <p:pic>
        <p:nvPicPr>
          <p:cNvPr id="5" name="Imagem 4">
            <a:extLst>
              <a:ext uri="{FF2B5EF4-FFF2-40B4-BE49-F238E27FC236}">
                <a16:creationId xmlns:a16="http://schemas.microsoft.com/office/drawing/2014/main" id="{E3FCE8EC-4A56-4F90-B40C-5E04E9598AC9}"/>
              </a:ext>
            </a:extLst>
          </p:cNvPr>
          <p:cNvPicPr>
            <a:picLocks noChangeAspect="1"/>
          </p:cNvPicPr>
          <p:nvPr/>
        </p:nvPicPr>
        <p:blipFill>
          <a:blip r:embed="rId4"/>
          <a:stretch>
            <a:fillRect/>
          </a:stretch>
        </p:blipFill>
        <p:spPr>
          <a:xfrm>
            <a:off x="3753209" y="2256809"/>
            <a:ext cx="7547318" cy="2335237"/>
          </a:xfrm>
          <a:prstGeom prst="rect">
            <a:avLst/>
          </a:prstGeom>
        </p:spPr>
      </p:pic>
    </p:spTree>
    <p:extLst>
      <p:ext uri="{BB962C8B-B14F-4D97-AF65-F5344CB8AC3E}">
        <p14:creationId xmlns:p14="http://schemas.microsoft.com/office/powerpoint/2010/main" val="1415919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Conclusão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quê eu tiro disso tudo?</a:t>
            </a:r>
          </a:p>
        </p:txBody>
      </p:sp>
    </p:spTree>
    <p:extLst>
      <p:ext uri="{BB962C8B-B14F-4D97-AF65-F5344CB8AC3E}">
        <p14:creationId xmlns:p14="http://schemas.microsoft.com/office/powerpoint/2010/main" val="2997932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EAA0-B27F-4831-AF26-CE9E2BA7CB5D}"/>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926645F9-785C-431C-A8E9-7A59A228A78D}"/>
              </a:ext>
            </a:extLst>
          </p:cNvPr>
          <p:cNvSpPr>
            <a:spLocks noGrp="1"/>
          </p:cNvSpPr>
          <p:nvPr>
            <p:ph idx="1"/>
          </p:nvPr>
        </p:nvSpPr>
        <p:spPr/>
        <p:txBody>
          <a:bodyPr>
            <a:normAutofit/>
          </a:bodyPr>
          <a:lstStyle/>
          <a:p>
            <a:r>
              <a:rPr lang="pt-BR" dirty="0"/>
              <a:t>LabVIEW OOP te dá um grande nível de customização e proteção aos dados da classe, te forçando a seguir algumas boas práticas, como modularização e encapsulamento.</a:t>
            </a:r>
          </a:p>
          <a:p>
            <a:r>
              <a:rPr lang="pt-BR" dirty="0"/>
              <a:t>Orientação a objetos não é um bicho de sete cabeças, mas também não é algo trivial. Uma vez que aprender algum conceito, tente colocar em prática. Não se preocupe se seu design de classes não está prefeito, apenas pratique no início.</a:t>
            </a:r>
          </a:p>
          <a:p>
            <a:r>
              <a:rPr lang="pt-BR" dirty="0"/>
              <a:t>Não adicione OOP em todas as partes do seu projeto. Comece com alguma parte dele e depois vá vendo o que vale a pena ser convertido em OOP. </a:t>
            </a:r>
          </a:p>
          <a:p>
            <a:r>
              <a:rPr lang="pt-BR" dirty="0"/>
              <a:t>Pare de tratar projeto em OOP como você trata um projeto clássico em LabVIEW, pois a quantidade de </a:t>
            </a:r>
            <a:r>
              <a:rPr lang="pt-BR" dirty="0" err="1"/>
              <a:t>VIs</a:t>
            </a:r>
            <a:r>
              <a:rPr lang="pt-BR" dirty="0"/>
              <a:t> sempre vai ser maior e você pode se assustar. No entanto, a grande maioria dos </a:t>
            </a:r>
            <a:r>
              <a:rPr lang="pt-BR" dirty="0" err="1"/>
              <a:t>VIs</a:t>
            </a:r>
            <a:r>
              <a:rPr lang="pt-BR" dirty="0"/>
              <a:t> serão gerados por script.</a:t>
            </a:r>
          </a:p>
        </p:txBody>
      </p:sp>
    </p:spTree>
    <p:extLst>
      <p:ext uri="{BB962C8B-B14F-4D97-AF65-F5344CB8AC3E}">
        <p14:creationId xmlns:p14="http://schemas.microsoft.com/office/powerpoint/2010/main" val="891477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Referências de Estudo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aprofundar o conhecimento</a:t>
            </a:r>
          </a:p>
        </p:txBody>
      </p:sp>
    </p:spTree>
    <p:extLst>
      <p:ext uri="{BB962C8B-B14F-4D97-AF65-F5344CB8AC3E}">
        <p14:creationId xmlns:p14="http://schemas.microsoft.com/office/powerpoint/2010/main" val="334739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F4907-96BC-4900-A1D4-95F775A72953}"/>
              </a:ext>
            </a:extLst>
          </p:cNvPr>
          <p:cNvSpPr>
            <a:spLocks noGrp="1"/>
          </p:cNvSpPr>
          <p:nvPr>
            <p:ph type="title"/>
          </p:nvPr>
        </p:nvSpPr>
        <p:spPr/>
        <p:txBody>
          <a:bodyPr/>
          <a:lstStyle/>
          <a:p>
            <a:r>
              <a:rPr lang="pt-BR" dirty="0"/>
              <a:t>Por onde começar a estudar?</a:t>
            </a:r>
          </a:p>
        </p:txBody>
      </p:sp>
      <p:sp>
        <p:nvSpPr>
          <p:cNvPr id="6" name="Espaço Reservado para Conteúdo 2">
            <a:extLst>
              <a:ext uri="{FF2B5EF4-FFF2-40B4-BE49-F238E27FC236}">
                <a16:creationId xmlns:a16="http://schemas.microsoft.com/office/drawing/2014/main" id="{499BDA0D-D648-48AF-9E9F-BECDD138FA7E}"/>
              </a:ext>
            </a:extLst>
          </p:cNvPr>
          <p:cNvSpPr txBox="1">
            <a:spLocks/>
          </p:cNvSpPr>
          <p:nvPr/>
        </p:nvSpPr>
        <p:spPr>
          <a:xfrm>
            <a:off x="3730266" y="8641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pt-BR" b="1" dirty="0"/>
              <a:t>Conceitos Básicos</a:t>
            </a:r>
          </a:p>
          <a:p>
            <a:pPr lvl="1" fontAlgn="base"/>
            <a:r>
              <a:rPr lang="en-US" u="sng" dirty="0" err="1">
                <a:solidFill>
                  <a:srgbClr val="3D3B49"/>
                </a:solidFill>
                <a:latin typeface="gilroy"/>
              </a:rPr>
              <a:t>Livro</a:t>
            </a:r>
            <a:r>
              <a:rPr lang="en-US" u="sng" dirty="0">
                <a:solidFill>
                  <a:srgbClr val="3D3B49"/>
                </a:solidFill>
                <a:latin typeface="gilroy"/>
              </a:rPr>
              <a:t>: </a:t>
            </a:r>
            <a:r>
              <a:rPr lang="en-US" dirty="0">
                <a:solidFill>
                  <a:srgbClr val="3D3B49"/>
                </a:solidFill>
                <a:latin typeface="gilroy"/>
                <a:hlinkClick r:id="rId3"/>
              </a:rPr>
              <a:t>Head First Object-Oriented Analysis and Design</a:t>
            </a:r>
            <a:r>
              <a:rPr lang="en-US" dirty="0">
                <a:solidFill>
                  <a:srgbClr val="3D3B49"/>
                </a:solidFill>
                <a:latin typeface="gilroy"/>
              </a:rPr>
              <a:t>, by Brett McLaughlin, Gary </a:t>
            </a:r>
            <a:r>
              <a:rPr lang="en-US" dirty="0" err="1">
                <a:solidFill>
                  <a:srgbClr val="3D3B49"/>
                </a:solidFill>
                <a:latin typeface="gilroy"/>
              </a:rPr>
              <a:t>Pollice</a:t>
            </a:r>
            <a:r>
              <a:rPr lang="en-US" dirty="0">
                <a:solidFill>
                  <a:srgbClr val="3D3B49"/>
                </a:solidFill>
                <a:latin typeface="gilroy"/>
              </a:rPr>
              <a:t>, David West</a:t>
            </a:r>
          </a:p>
          <a:p>
            <a:pPr fontAlgn="base"/>
            <a:r>
              <a:rPr lang="en-US" b="1" dirty="0">
                <a:solidFill>
                  <a:srgbClr val="3D3B49"/>
                </a:solidFill>
                <a:latin typeface="gilroy"/>
              </a:rPr>
              <a:t>Boas </a:t>
            </a:r>
            <a:r>
              <a:rPr lang="en-US" b="1" dirty="0" err="1">
                <a:solidFill>
                  <a:srgbClr val="3D3B49"/>
                </a:solidFill>
                <a:latin typeface="gilroy"/>
              </a:rPr>
              <a:t>Práticas</a:t>
            </a:r>
            <a:endParaRPr lang="en-US" b="1" dirty="0">
              <a:solidFill>
                <a:srgbClr val="3D3B49"/>
              </a:solidFill>
              <a:latin typeface="gilroy"/>
            </a:endParaRPr>
          </a:p>
          <a:p>
            <a:pPr lvl="1" fontAlgn="base"/>
            <a:r>
              <a:rPr lang="en-US" b="1" dirty="0">
                <a:hlinkClick r:id="rId4"/>
              </a:rPr>
              <a:t>Clean Code: A Handbook of Agile Software Craftsmanship (English Edition), </a:t>
            </a:r>
            <a:r>
              <a:rPr lang="en-US" b="1" dirty="0"/>
              <a:t> </a:t>
            </a:r>
            <a:r>
              <a:rPr lang="en-US" dirty="0"/>
              <a:t>by Robert Martin.</a:t>
            </a:r>
          </a:p>
          <a:p>
            <a:pPr lvl="1" fontAlgn="base"/>
            <a:r>
              <a:rPr lang="pt-BR" altLang="zh-CN" dirty="0">
                <a:solidFill>
                  <a:srgbClr val="3D3B49"/>
                </a:solidFill>
                <a:latin typeface="gilroy"/>
              </a:rPr>
              <a:t>SOLID </a:t>
            </a:r>
            <a:r>
              <a:rPr lang="pt-BR" altLang="zh-CN" dirty="0" err="1">
                <a:solidFill>
                  <a:srgbClr val="3D3B49"/>
                </a:solidFill>
                <a:latin typeface="gilroy"/>
              </a:rPr>
              <a:t>Principles</a:t>
            </a:r>
            <a:endParaRPr lang="en-US" dirty="0">
              <a:solidFill>
                <a:srgbClr val="3D3B49"/>
              </a:solidFill>
              <a:latin typeface="gilroy"/>
            </a:endParaRPr>
          </a:p>
          <a:p>
            <a:pPr fontAlgn="base"/>
            <a:r>
              <a:rPr lang="pt-BR" b="1" dirty="0"/>
              <a:t>Padrões de Projeto</a:t>
            </a:r>
          </a:p>
          <a:p>
            <a:pPr lvl="1"/>
            <a:r>
              <a:rPr lang="pt-BR" u="sng" dirty="0"/>
              <a:t>Livro:</a:t>
            </a:r>
            <a:r>
              <a:rPr lang="pt-BR" dirty="0"/>
              <a:t> </a:t>
            </a:r>
            <a:r>
              <a:rPr lang="pt-BR" dirty="0">
                <a:hlinkClick r:id="rId5"/>
              </a:rPr>
              <a:t>Design </a:t>
            </a:r>
            <a:r>
              <a:rPr lang="pt-BR" dirty="0" err="1">
                <a:hlinkClick r:id="rId5"/>
              </a:rPr>
              <a:t>Patterns</a:t>
            </a:r>
            <a:r>
              <a:rPr lang="pt-BR" dirty="0">
                <a:hlinkClick r:id="rId5"/>
              </a:rPr>
              <a:t> - </a:t>
            </a:r>
            <a:r>
              <a:rPr lang="en-US" dirty="0">
                <a:hlinkClick r:id="rId5"/>
              </a:rPr>
              <a:t>Elements of reusable object-oriented software</a:t>
            </a:r>
            <a:r>
              <a:rPr lang="en-US" dirty="0"/>
              <a:t>, by Erich Gamma, Richard Helm, Ralph Johnson, John </a:t>
            </a:r>
            <a:r>
              <a:rPr lang="en-US" dirty="0" err="1"/>
              <a:t>Vlissides</a:t>
            </a:r>
            <a:r>
              <a:rPr lang="en-US" dirty="0"/>
              <a:t> (AKA Gang of Four)</a:t>
            </a:r>
          </a:p>
          <a:p>
            <a:pPr lvl="1"/>
            <a:r>
              <a:rPr lang="en-US" u="sng" dirty="0"/>
              <a:t>Web site </a:t>
            </a:r>
            <a:r>
              <a:rPr lang="en-US" dirty="0" err="1">
                <a:hlinkClick r:id="rId6"/>
              </a:rPr>
              <a:t>Refactoring.guru</a:t>
            </a:r>
            <a:r>
              <a:rPr lang="en-US" dirty="0"/>
              <a:t>  é um site </a:t>
            </a:r>
            <a:r>
              <a:rPr lang="en-US" dirty="0" err="1"/>
              <a:t>dedicado</a:t>
            </a:r>
            <a:r>
              <a:rPr lang="en-US" dirty="0"/>
              <a:t> </a:t>
            </a:r>
            <a:r>
              <a:rPr lang="en-US" dirty="0" err="1"/>
              <a:t>ao</a:t>
            </a:r>
            <a:r>
              <a:rPr lang="en-US" dirty="0"/>
              <a:t> </a:t>
            </a:r>
            <a:r>
              <a:rPr lang="en-US" dirty="0" err="1"/>
              <a:t>estudo</a:t>
            </a:r>
            <a:r>
              <a:rPr lang="en-US" dirty="0"/>
              <a:t> de </a:t>
            </a:r>
            <a:r>
              <a:rPr lang="en-US" dirty="0" err="1"/>
              <a:t>padrões</a:t>
            </a:r>
            <a:r>
              <a:rPr lang="en-US" dirty="0"/>
              <a:t> de </a:t>
            </a:r>
            <a:r>
              <a:rPr lang="en-US" dirty="0" err="1"/>
              <a:t>projeto</a:t>
            </a:r>
            <a:r>
              <a:rPr lang="en-US" dirty="0"/>
              <a:t>.</a:t>
            </a:r>
          </a:p>
          <a:p>
            <a:r>
              <a:rPr lang="en-US" b="1" dirty="0" err="1"/>
              <a:t>Diagramas</a:t>
            </a:r>
            <a:r>
              <a:rPr lang="en-US" b="1" dirty="0"/>
              <a:t> de Design.</a:t>
            </a:r>
          </a:p>
          <a:p>
            <a:pPr lvl="1"/>
            <a:r>
              <a:rPr lang="en-US" b="1" dirty="0"/>
              <a:t>Unified Modeling Language (UML)</a:t>
            </a:r>
            <a:r>
              <a:rPr lang="en-US" dirty="0"/>
              <a:t> – Class Diagrams, Sequence Diagrams, Use Case Diagrams.</a:t>
            </a:r>
            <a:endParaRPr lang="pt-BR" dirty="0"/>
          </a:p>
        </p:txBody>
      </p:sp>
    </p:spTree>
    <p:extLst>
      <p:ext uri="{BB962C8B-B14F-4D97-AF65-F5344CB8AC3E}">
        <p14:creationId xmlns:p14="http://schemas.microsoft.com/office/powerpoint/2010/main" val="3853575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E387339-7242-4B0D-B534-4F8B21B809B3}"/>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Perguntas</a:t>
            </a:r>
            <a:r>
              <a:rPr lang="en-US" sz="5800" spc="-100" dirty="0"/>
              <a:t>?</a:t>
            </a:r>
          </a:p>
        </p:txBody>
      </p:sp>
      <p:sp>
        <p:nvSpPr>
          <p:cNvPr id="31" name="Rectangle 30">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803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598DFAE-62DE-4C2A-81B5-CC85D0124F95}"/>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Obrigado</a:t>
            </a:r>
            <a:r>
              <a:rPr lang="en-US" sz="5800" spc="-100" dirty="0"/>
              <a:t>!</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aixaDeTexto 8">
            <a:extLst>
              <a:ext uri="{FF2B5EF4-FFF2-40B4-BE49-F238E27FC236}">
                <a16:creationId xmlns:a16="http://schemas.microsoft.com/office/drawing/2014/main" id="{16F75009-8154-48ED-8E07-633C7D231954}"/>
              </a:ext>
            </a:extLst>
          </p:cNvPr>
          <p:cNvSpPr txBox="1"/>
          <p:nvPr/>
        </p:nvSpPr>
        <p:spPr>
          <a:xfrm>
            <a:off x="3722622" y="5010833"/>
            <a:ext cx="3621487" cy="646331"/>
          </a:xfrm>
          <a:prstGeom prst="rect">
            <a:avLst/>
          </a:prstGeom>
          <a:noFill/>
        </p:spPr>
        <p:txBody>
          <a:bodyPr wrap="square">
            <a:spAutoFit/>
          </a:bodyPr>
          <a:lstStyle/>
          <a:p>
            <a:r>
              <a:rPr lang="pt-BR" u="sng" dirty="0">
                <a:hlinkClick r:id="rId2"/>
              </a:rPr>
              <a:t>https://github.com/FloresFelipe</a:t>
            </a:r>
            <a:endParaRPr lang="pt-BR" u="sng" dirty="0"/>
          </a:p>
          <a:p>
            <a:r>
              <a:rPr lang="pt-BR" u="sng" dirty="0">
                <a:hlinkClick r:id="rId3"/>
              </a:rPr>
              <a:t>flores.felipegomes@gmail.com</a:t>
            </a:r>
            <a:endParaRPr lang="pt-BR" u="sng" dirty="0"/>
          </a:p>
        </p:txBody>
      </p:sp>
    </p:spTree>
    <p:extLst>
      <p:ext uri="{BB962C8B-B14F-4D97-AF65-F5344CB8AC3E}">
        <p14:creationId xmlns:p14="http://schemas.microsoft.com/office/powerpoint/2010/main" val="23855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99FC-947E-444C-B083-534537638975}"/>
              </a:ext>
            </a:extLst>
          </p:cNvPr>
          <p:cNvSpPr>
            <a:spLocks noGrp="1"/>
          </p:cNvSpPr>
          <p:nvPr>
            <p:ph type="title"/>
          </p:nvPr>
        </p:nvSpPr>
        <p:spPr>
          <a:xfrm>
            <a:off x="252919" y="1123837"/>
            <a:ext cx="2947482" cy="4601183"/>
          </a:xfrm>
        </p:spPr>
        <p:txBody>
          <a:bodyPr>
            <a:normAutofit/>
          </a:bodyPr>
          <a:lstStyle/>
          <a:p>
            <a:r>
              <a:rPr lang="pt-BR" dirty="0"/>
              <a:t>Quem sou eu?</a:t>
            </a:r>
          </a:p>
        </p:txBody>
      </p:sp>
      <p:sp>
        <p:nvSpPr>
          <p:cNvPr id="3" name="Espaço Reservado para Conteúdo 2">
            <a:extLst>
              <a:ext uri="{FF2B5EF4-FFF2-40B4-BE49-F238E27FC236}">
                <a16:creationId xmlns:a16="http://schemas.microsoft.com/office/drawing/2014/main" id="{97EC7FD0-D272-4AFC-810A-2F4E3B894EE6}"/>
              </a:ext>
            </a:extLst>
          </p:cNvPr>
          <p:cNvSpPr>
            <a:spLocks noGrp="1"/>
          </p:cNvSpPr>
          <p:nvPr>
            <p:ph idx="1"/>
          </p:nvPr>
        </p:nvSpPr>
        <p:spPr>
          <a:xfrm>
            <a:off x="3869267" y="864108"/>
            <a:ext cx="3585891" cy="5120640"/>
          </a:xfrm>
        </p:spPr>
        <p:txBody>
          <a:bodyPr>
            <a:normAutofit/>
          </a:bodyPr>
          <a:lstStyle/>
          <a:p>
            <a:pPr marL="0" indent="0">
              <a:buNone/>
            </a:pPr>
            <a:r>
              <a:rPr lang="pt-BR" dirty="0">
                <a:latin typeface="Roboto"/>
              </a:rPr>
              <a:t>Felipe Flores</a:t>
            </a:r>
          </a:p>
          <a:p>
            <a:endParaRPr lang="pt-BR" dirty="0">
              <a:latin typeface="Roboto"/>
            </a:endParaRPr>
          </a:p>
          <a:p>
            <a:r>
              <a:rPr lang="pt-BR" dirty="0">
                <a:latin typeface="Roboto"/>
              </a:rPr>
              <a:t>Engenheiro de Controle e Automação pelo Instituto Federal de Educação, Ciência e Tecnologia de São Paulo (IFSP) e Especialista em Engenharia de Software pela Universidade São Judas Tadeu. </a:t>
            </a:r>
          </a:p>
          <a:p>
            <a:r>
              <a:rPr lang="pt-BR" dirty="0">
                <a:latin typeface="Roboto"/>
              </a:rPr>
              <a:t>Engenheiro de Suporte Técnico Sênior.</a:t>
            </a:r>
          </a:p>
          <a:p>
            <a:r>
              <a:rPr lang="pt-BR" dirty="0">
                <a:latin typeface="Roboto"/>
              </a:rPr>
              <a:t>Encantado por </a:t>
            </a:r>
            <a:r>
              <a:rPr lang="pt-BR" b="1" dirty="0">
                <a:latin typeface="Roboto"/>
              </a:rPr>
              <a:t>Software</a:t>
            </a:r>
            <a:r>
              <a:rPr lang="pt-BR" dirty="0">
                <a:latin typeface="Roboto"/>
              </a:rPr>
              <a:t>!</a:t>
            </a:r>
          </a:p>
          <a:p>
            <a:r>
              <a:rPr lang="pt-BR" dirty="0">
                <a:latin typeface="Roboto"/>
              </a:rPr>
              <a:t>Interessado por OOP.</a:t>
            </a:r>
            <a:br>
              <a:rPr lang="pt-BR" dirty="0"/>
            </a:br>
            <a:endParaRPr lang="pt-BR" dirty="0"/>
          </a:p>
        </p:txBody>
      </p:sp>
      <p:pic>
        <p:nvPicPr>
          <p:cNvPr id="5" name="Imagem 4">
            <a:extLst>
              <a:ext uri="{FF2B5EF4-FFF2-40B4-BE49-F238E27FC236}">
                <a16:creationId xmlns:a16="http://schemas.microsoft.com/office/drawing/2014/main" id="{FF7FFBA6-FC46-4B9C-9E38-3E06511B76C6}"/>
              </a:ext>
            </a:extLst>
          </p:cNvPr>
          <p:cNvPicPr>
            <a:picLocks noChangeAspect="1"/>
          </p:cNvPicPr>
          <p:nvPr/>
        </p:nvPicPr>
        <p:blipFill>
          <a:blip r:embed="rId3"/>
          <a:srcRect t="877" b="877"/>
          <a:stretch/>
        </p:blipFill>
        <p:spPr>
          <a:xfrm>
            <a:off x="7818120" y="758952"/>
            <a:ext cx="3617432" cy="5330952"/>
          </a:xfrm>
          <a:prstGeom prst="rect">
            <a:avLst/>
          </a:prstGeom>
        </p:spPr>
      </p:pic>
    </p:spTree>
    <p:extLst>
      <p:ext uri="{BB962C8B-B14F-4D97-AF65-F5344CB8AC3E}">
        <p14:creationId xmlns:p14="http://schemas.microsoft.com/office/powerpoint/2010/main" val="157662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A1CF2-69B6-4285-BE75-8D127E12B8A6}"/>
              </a:ext>
            </a:extLst>
          </p:cNvPr>
          <p:cNvSpPr>
            <a:spLocks noGrp="1"/>
          </p:cNvSpPr>
          <p:nvPr>
            <p:ph type="title"/>
          </p:nvPr>
        </p:nvSpPr>
        <p:spPr/>
        <p:txBody>
          <a:bodyPr/>
          <a:lstStyle/>
          <a:p>
            <a:r>
              <a:rPr lang="pt-BR" b="0" i="0" dirty="0">
                <a:solidFill>
                  <a:srgbClr val="E8EAED"/>
                </a:solidFill>
                <a:effectLst/>
                <a:latin typeface="Roboto"/>
              </a:rPr>
              <a:t>Objetivo</a:t>
            </a:r>
            <a:endParaRPr lang="pt-BR" dirty="0"/>
          </a:p>
        </p:txBody>
      </p:sp>
      <p:sp>
        <p:nvSpPr>
          <p:cNvPr id="3" name="Espaço Reservado para Conteúdo 2">
            <a:extLst>
              <a:ext uri="{FF2B5EF4-FFF2-40B4-BE49-F238E27FC236}">
                <a16:creationId xmlns:a16="http://schemas.microsoft.com/office/drawing/2014/main" id="{05FCCDDF-D920-40A1-ACE6-42FD1820C7F4}"/>
              </a:ext>
            </a:extLst>
          </p:cNvPr>
          <p:cNvSpPr>
            <a:spLocks noGrp="1"/>
          </p:cNvSpPr>
          <p:nvPr>
            <p:ph idx="1"/>
          </p:nvPr>
        </p:nvSpPr>
        <p:spPr/>
        <p:txBody>
          <a:bodyPr/>
          <a:lstStyle/>
          <a:p>
            <a:pPr marL="0" indent="0">
              <a:buNone/>
            </a:pPr>
            <a:r>
              <a:rPr lang="pt-BR" b="0" i="1" dirty="0">
                <a:solidFill>
                  <a:schemeClr val="tx1"/>
                </a:solidFill>
                <a:effectLst/>
                <a:latin typeface="Roboto"/>
              </a:rPr>
              <a:t>Introdução do conceito, mas com uma abordagem prática em LabVIEW, para que você possa sair daqui com ideias de aplicações.</a:t>
            </a:r>
            <a:endParaRPr lang="pt-BR" i="1" dirty="0">
              <a:solidFill>
                <a:schemeClr val="tx1"/>
              </a:solidFill>
            </a:endParaRPr>
          </a:p>
        </p:txBody>
      </p:sp>
    </p:spTree>
    <p:extLst>
      <p:ext uri="{BB962C8B-B14F-4D97-AF65-F5344CB8AC3E}">
        <p14:creationId xmlns:p14="http://schemas.microsoft.com/office/powerpoint/2010/main" val="218668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Básico de OOP</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mínimo que você precisa saber</a:t>
            </a:r>
          </a:p>
        </p:txBody>
      </p:sp>
    </p:spTree>
    <p:extLst>
      <p:ext uri="{BB962C8B-B14F-4D97-AF65-F5344CB8AC3E}">
        <p14:creationId xmlns:p14="http://schemas.microsoft.com/office/powerpoint/2010/main" val="284329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pic>
        <p:nvPicPr>
          <p:cNvPr id="11" name="Imagem 10" descr="Diagrama, Esquemático&#10;&#10;Descrição gerada automaticamente">
            <a:extLst>
              <a:ext uri="{FF2B5EF4-FFF2-40B4-BE49-F238E27FC236}">
                <a16:creationId xmlns:a16="http://schemas.microsoft.com/office/drawing/2014/main" id="{CB333E22-0A0E-4838-B679-88F33D9C96FD}"/>
              </a:ext>
            </a:extLst>
          </p:cNvPr>
          <p:cNvPicPr>
            <a:picLocks noChangeAspect="1"/>
          </p:cNvPicPr>
          <p:nvPr/>
        </p:nvPicPr>
        <p:blipFill>
          <a:blip r:embed="rId3"/>
          <a:stretch>
            <a:fillRect/>
          </a:stretch>
        </p:blipFill>
        <p:spPr>
          <a:xfrm>
            <a:off x="6511126" y="1522630"/>
            <a:ext cx="1938370" cy="1090333"/>
          </a:xfrm>
          <a:prstGeom prst="rect">
            <a:avLst/>
          </a:prstGeom>
        </p:spPr>
      </p:pic>
      <p:pic>
        <p:nvPicPr>
          <p:cNvPr id="15" name="Imagem 14" descr="Ícone&#10;&#10;Descrição gerada automaticamente">
            <a:extLst>
              <a:ext uri="{FF2B5EF4-FFF2-40B4-BE49-F238E27FC236}">
                <a16:creationId xmlns:a16="http://schemas.microsoft.com/office/drawing/2014/main" id="{DB532205-3FA8-494D-9641-B356536A1B58}"/>
              </a:ext>
            </a:extLst>
          </p:cNvPr>
          <p:cNvPicPr>
            <a:picLocks noChangeAspect="1"/>
          </p:cNvPicPr>
          <p:nvPr/>
        </p:nvPicPr>
        <p:blipFill>
          <a:blip r:embed="rId4"/>
          <a:stretch>
            <a:fillRect/>
          </a:stretch>
        </p:blipFill>
        <p:spPr>
          <a:xfrm>
            <a:off x="9532196" y="1292100"/>
            <a:ext cx="1267081" cy="1267081"/>
          </a:xfrm>
          <a:prstGeom prst="rect">
            <a:avLst/>
          </a:prstGeom>
        </p:spPr>
      </p:pic>
      <p:pic>
        <p:nvPicPr>
          <p:cNvPr id="1026" name="Picture 2" descr="RCBI Instrumentos - 34450A - Multímetro Digital Bancada">
            <a:extLst>
              <a:ext uri="{FF2B5EF4-FFF2-40B4-BE49-F238E27FC236}">
                <a16:creationId xmlns:a16="http://schemas.microsoft.com/office/drawing/2014/main" id="{CF135D90-8EE8-4E2B-B527-392054239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50" y="1563113"/>
            <a:ext cx="1912101" cy="9995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Texto&#10;&#10;Descrição gerada automaticamente">
            <a:extLst>
              <a:ext uri="{FF2B5EF4-FFF2-40B4-BE49-F238E27FC236}">
                <a16:creationId xmlns:a16="http://schemas.microsoft.com/office/drawing/2014/main" id="{DD3B509C-F686-4430-885E-6FB9C32E6C0E}"/>
              </a:ext>
            </a:extLst>
          </p:cNvPr>
          <p:cNvPicPr>
            <a:picLocks noChangeAspect="1"/>
          </p:cNvPicPr>
          <p:nvPr/>
        </p:nvPicPr>
        <p:blipFill>
          <a:blip r:embed="rId6"/>
          <a:stretch>
            <a:fillRect/>
          </a:stretch>
        </p:blipFill>
        <p:spPr>
          <a:xfrm>
            <a:off x="6634966" y="2703881"/>
            <a:ext cx="1904970" cy="2027084"/>
          </a:xfrm>
          <a:prstGeom prst="rect">
            <a:avLst/>
          </a:prstGeom>
        </p:spPr>
      </p:pic>
      <p:pic>
        <p:nvPicPr>
          <p:cNvPr id="12" name="Imagem 11" descr="Tabela&#10;&#10;Descrição gerada automaticamente">
            <a:extLst>
              <a:ext uri="{FF2B5EF4-FFF2-40B4-BE49-F238E27FC236}">
                <a16:creationId xmlns:a16="http://schemas.microsoft.com/office/drawing/2014/main" id="{83E299D3-B541-4BAB-9E51-02679530116F}"/>
              </a:ext>
            </a:extLst>
          </p:cNvPr>
          <p:cNvPicPr>
            <a:picLocks noChangeAspect="1"/>
          </p:cNvPicPr>
          <p:nvPr/>
        </p:nvPicPr>
        <p:blipFill>
          <a:blip r:embed="rId7"/>
          <a:stretch>
            <a:fillRect/>
          </a:stretch>
        </p:blipFill>
        <p:spPr>
          <a:xfrm>
            <a:off x="6511126" y="2976639"/>
            <a:ext cx="2152650" cy="1390650"/>
          </a:xfrm>
          <a:prstGeom prst="rect">
            <a:avLst/>
          </a:prstGeom>
        </p:spPr>
      </p:pic>
      <p:pic>
        <p:nvPicPr>
          <p:cNvPr id="14" name="Imagem 13">
            <a:extLst>
              <a:ext uri="{FF2B5EF4-FFF2-40B4-BE49-F238E27FC236}">
                <a16:creationId xmlns:a16="http://schemas.microsoft.com/office/drawing/2014/main" id="{2B5AC698-5491-416F-96D0-50529D523C9D}"/>
              </a:ext>
            </a:extLst>
          </p:cNvPr>
          <p:cNvPicPr>
            <a:picLocks noChangeAspect="1"/>
          </p:cNvPicPr>
          <p:nvPr/>
        </p:nvPicPr>
        <p:blipFill>
          <a:blip r:embed="rId8"/>
          <a:stretch>
            <a:fillRect/>
          </a:stretch>
        </p:blipFill>
        <p:spPr>
          <a:xfrm>
            <a:off x="9078902" y="3064869"/>
            <a:ext cx="2391109" cy="1305107"/>
          </a:xfrm>
          <a:prstGeom prst="rect">
            <a:avLst/>
          </a:prstGeom>
        </p:spPr>
      </p:pic>
      <p:pic>
        <p:nvPicPr>
          <p:cNvPr id="18" name="Imagem 17">
            <a:extLst>
              <a:ext uri="{FF2B5EF4-FFF2-40B4-BE49-F238E27FC236}">
                <a16:creationId xmlns:a16="http://schemas.microsoft.com/office/drawing/2014/main" id="{1C9534EF-B243-45F6-B8C7-B2A2D6018A23}"/>
              </a:ext>
            </a:extLst>
          </p:cNvPr>
          <p:cNvPicPr>
            <a:picLocks noChangeAspect="1"/>
          </p:cNvPicPr>
          <p:nvPr/>
        </p:nvPicPr>
        <p:blipFill>
          <a:blip r:embed="rId9"/>
          <a:stretch>
            <a:fillRect/>
          </a:stretch>
        </p:blipFill>
        <p:spPr>
          <a:xfrm>
            <a:off x="8936006" y="3041052"/>
            <a:ext cx="2676899" cy="1352739"/>
          </a:xfrm>
          <a:prstGeom prst="rect">
            <a:avLst/>
          </a:prstGeom>
        </p:spPr>
      </p:pic>
      <p:pic>
        <p:nvPicPr>
          <p:cNvPr id="21" name="Imagem 20">
            <a:extLst>
              <a:ext uri="{FF2B5EF4-FFF2-40B4-BE49-F238E27FC236}">
                <a16:creationId xmlns:a16="http://schemas.microsoft.com/office/drawing/2014/main" id="{C2DA788C-DE78-4496-B271-7B9A6B4656AA}"/>
              </a:ext>
            </a:extLst>
          </p:cNvPr>
          <p:cNvPicPr>
            <a:picLocks noChangeAspect="1"/>
          </p:cNvPicPr>
          <p:nvPr/>
        </p:nvPicPr>
        <p:blipFill>
          <a:blip r:embed="rId10"/>
          <a:stretch>
            <a:fillRect/>
          </a:stretch>
        </p:blipFill>
        <p:spPr>
          <a:xfrm>
            <a:off x="7106371" y="3369824"/>
            <a:ext cx="962159" cy="562053"/>
          </a:xfrm>
          <a:prstGeom prst="rect">
            <a:avLst/>
          </a:prstGeom>
        </p:spPr>
      </p:pic>
      <p:pic>
        <p:nvPicPr>
          <p:cNvPr id="23" name="Imagem 22">
            <a:extLst>
              <a:ext uri="{FF2B5EF4-FFF2-40B4-BE49-F238E27FC236}">
                <a16:creationId xmlns:a16="http://schemas.microsoft.com/office/drawing/2014/main" id="{86B24E6A-2162-41C2-AC25-8FDCEB2A7FFB}"/>
              </a:ext>
            </a:extLst>
          </p:cNvPr>
          <p:cNvPicPr>
            <a:picLocks noChangeAspect="1"/>
          </p:cNvPicPr>
          <p:nvPr/>
        </p:nvPicPr>
        <p:blipFill>
          <a:blip r:embed="rId11"/>
          <a:stretch>
            <a:fillRect/>
          </a:stretch>
        </p:blipFill>
        <p:spPr>
          <a:xfrm>
            <a:off x="9059846" y="3319490"/>
            <a:ext cx="2105319" cy="704948"/>
          </a:xfrm>
          <a:prstGeom prst="rect">
            <a:avLst/>
          </a:prstGeom>
        </p:spPr>
      </p:pic>
    </p:spTree>
    <p:extLst>
      <p:ext uri="{BB962C8B-B14F-4D97-AF65-F5344CB8AC3E}">
        <p14:creationId xmlns:p14="http://schemas.microsoft.com/office/powerpoint/2010/main" val="102555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25 " pathEditMode="relative" rAng="0" ptsTypes="AA">
                                      <p:cBhvr>
                                        <p:cTn id="6" dur="1000" fill="hold"/>
                                        <p:tgtEl>
                                          <p:spTgt spid="1026"/>
                                        </p:tgtEl>
                                        <p:attrNameLst>
                                          <p:attrName>ppt_x</p:attrName>
                                          <p:attrName>ppt_y</p:attrName>
                                        </p:attrNameLst>
                                      </p:cBhvr>
                                      <p:rCtr x="0" y="12500"/>
                                    </p:animMotion>
                                  </p:childTnLst>
                                </p:cTn>
                              </p:par>
                              <p:par>
                                <p:cTn id="7" presetID="6" presetClass="emph" presetSubtype="0" fill="hold" nodeType="withEffect">
                                  <p:stCondLst>
                                    <p:cond delay="0"/>
                                  </p:stCondLst>
                                  <p:childTnLst>
                                    <p:animScale>
                                      <p:cBhvr>
                                        <p:cTn id="8" dur="1000" fill="hold"/>
                                        <p:tgtEl>
                                          <p:spTgt spid="1026"/>
                                        </p:tgtEl>
                                      </p:cBhvr>
                                      <p:by x="150000" y="150000"/>
                                    </p:animScale>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50" presetClass="path" presetSubtype="0" accel="50000" decel="50000" fill="hold" nodeType="withEffect">
                                  <p:stCondLst>
                                    <p:cond delay="0"/>
                                  </p:stCondLst>
                                  <p:childTnLst>
                                    <p:animMotion origin="layout" path="M -1.45833E-6 6.04985E-17 L -1.45833E-6 0.13542 C -1.45833E-6 0.19699 -0.06198 0.27176 -0.11263 0.27315 L -0.22695 0.27176 " pathEditMode="relative" rAng="5400000" ptsTypes="AAAA">
                                      <p:cBhvr>
                                        <p:cTn id="23" dur="1000" fill="hold"/>
                                        <p:tgtEl>
                                          <p:spTgt spid="11"/>
                                        </p:tgtEl>
                                        <p:attrNameLst>
                                          <p:attrName>ppt_x</p:attrName>
                                          <p:attrName>ppt_y</p:attrName>
                                        </p:attrNameLst>
                                      </p:cBhvr>
                                      <p:rCtr x="-11341" y="13657"/>
                                    </p:animMotion>
                                  </p:childTnLst>
                                </p:cTn>
                              </p:par>
                              <p:par>
                                <p:cTn id="24" presetID="6" presetClass="emph" presetSubtype="0" fill="hold" nodeType="withEffect">
                                  <p:stCondLst>
                                    <p:cond delay="0"/>
                                  </p:stCondLst>
                                  <p:childTnLst>
                                    <p:animScale>
                                      <p:cBhvr>
                                        <p:cTn id="25" dur="1000" fill="hold"/>
                                        <p:tgtEl>
                                          <p:spTgt spid="11"/>
                                        </p:tgtEl>
                                      </p:cBhvr>
                                      <p:by x="150000" y="150000"/>
                                    </p:animScale>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0" presetClass="path" presetSubtype="0" accel="50000" decel="50000" fill="hold" nodeType="withEffect">
                                  <p:stCondLst>
                                    <p:cond delay="0"/>
                                  </p:stCondLst>
                                  <p:childTnLst>
                                    <p:animMotion origin="layout" path="M -0.00013 -0.00023 L -0.00013 0.12731 C -0.00013 0.18472 -0.12474 0.25555 -0.22604 0.25555 L -0.45221 0.25555 " pathEditMode="relative" rAng="5400000" ptsTypes="AAAA">
                                      <p:cBhvr>
                                        <p:cTn id="47" dur="1000" fill="hold"/>
                                        <p:tgtEl>
                                          <p:spTgt spid="15"/>
                                        </p:tgtEl>
                                        <p:attrNameLst>
                                          <p:attrName>ppt_x</p:attrName>
                                          <p:attrName>ppt_y</p:attrName>
                                        </p:attrNameLst>
                                      </p:cBhvr>
                                      <p:rCtr x="-22604" y="12778"/>
                                    </p:animMotion>
                                  </p:childTnLst>
                                </p:cTn>
                              </p:par>
                              <p:par>
                                <p:cTn id="48" presetID="6" presetClass="emph" presetSubtype="0" fill="hold" nodeType="withEffect">
                                  <p:stCondLst>
                                    <p:cond delay="0"/>
                                  </p:stCondLst>
                                  <p:childTnLst>
                                    <p:animScale>
                                      <p:cBhvr>
                                        <p:cTn id="49" dur="1000" fill="hold"/>
                                        <p:tgtEl>
                                          <p:spTgt spid="15"/>
                                        </p:tgtEl>
                                      </p:cBhvr>
                                      <p:by x="150000" y="150000"/>
                                    </p:animScale>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pt-BR" dirty="0">
                <a:effectLst>
                  <a:outerShdw blurRad="38100" dist="38100" dir="2700000" algn="tl">
                    <a:srgbClr val="000000">
                      <a:alpha val="43137"/>
                    </a:srgbClr>
                  </a:outerShdw>
                </a:effectLst>
              </a:rPr>
              <a:t>Demonstração</a:t>
            </a:r>
            <a:br>
              <a:rPr lang="pt-BR" b="0" i="0" dirty="0">
                <a:solidFill>
                  <a:srgbClr val="E8EAED"/>
                </a:solidFill>
                <a:effectLst/>
                <a:latin typeface="Roboto"/>
              </a:rPr>
            </a:br>
            <a:br>
              <a:rPr lang="pt-BR" b="0" i="0" dirty="0">
                <a:solidFill>
                  <a:srgbClr val="E8EAED"/>
                </a:solidFill>
                <a:effectLst/>
                <a:latin typeface="Roboto"/>
              </a:rPr>
            </a:br>
            <a:r>
              <a:rPr lang="pt-BR" b="0" i="0" dirty="0">
                <a:solidFill>
                  <a:srgbClr val="E8EAED"/>
                </a:solidFill>
                <a:effectLst/>
                <a:latin typeface="Roboto"/>
              </a:rPr>
              <a:t>Vamos observar um projeto orientado a objetos?</a:t>
            </a:r>
            <a:endParaRPr lang="pt-BR" dirty="0"/>
          </a:p>
        </p:txBody>
      </p:sp>
      <p:pic>
        <p:nvPicPr>
          <p:cNvPr id="1028" name="Picture 4" descr="Controle de nível automático.">
            <a:hlinkClick r:id="rId3" action="ppaction://hlinkfile"/>
            <a:extLst>
              <a:ext uri="{FF2B5EF4-FFF2-40B4-BE49-F238E27FC236}">
                <a16:creationId xmlns:a16="http://schemas.microsoft.com/office/drawing/2014/main" id="{9F46C268-12BE-4992-866A-B07E7E145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05" y="1653216"/>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11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sp>
        <p:nvSpPr>
          <p:cNvPr id="4" name="Espaço Reservado para Conteúdo 3">
            <a:extLst>
              <a:ext uri="{FF2B5EF4-FFF2-40B4-BE49-F238E27FC236}">
                <a16:creationId xmlns:a16="http://schemas.microsoft.com/office/drawing/2014/main" id="{7074D022-E6D9-400E-A52E-9F5593EE543B}"/>
              </a:ext>
            </a:extLst>
          </p:cNvPr>
          <p:cNvSpPr>
            <a:spLocks noGrp="1"/>
          </p:cNvSpPr>
          <p:nvPr>
            <p:ph idx="1"/>
          </p:nvPr>
        </p:nvSpPr>
        <p:spPr/>
        <p:txBody>
          <a:bodyPr/>
          <a:lstStyle/>
          <a:p>
            <a:r>
              <a:rPr lang="pt-BR" b="1" dirty="0"/>
              <a:t>Abstração</a:t>
            </a:r>
            <a:r>
              <a:rPr lang="pt-BR" dirty="0"/>
              <a:t> –  Capacidade de representação de elementos do mundo real de forma mais geral, controlando o nível de detalhamento de acordo com a necessidade.</a:t>
            </a:r>
          </a:p>
          <a:p>
            <a:r>
              <a:rPr lang="pt-BR" b="1" dirty="0"/>
              <a:t>Polimorfismo</a:t>
            </a:r>
            <a:r>
              <a:rPr lang="pt-BR" dirty="0"/>
              <a:t> – Um mesmo método pode assumir diferentes “formas” (executar diferentes rotinas de código), dependendo do contexto ao qual se refere. (Ex., o método </a:t>
            </a:r>
            <a:r>
              <a:rPr lang="pt-BR" dirty="0" err="1"/>
              <a:t>TDMS.Read</a:t>
            </a:r>
            <a:r>
              <a:rPr lang="pt-BR" dirty="0"/>
              <a:t>() executará um código diferente de </a:t>
            </a:r>
            <a:r>
              <a:rPr lang="pt-BR" dirty="0" err="1"/>
              <a:t>Excel.Read</a:t>
            </a:r>
            <a:r>
              <a:rPr lang="pt-BR" dirty="0"/>
              <a:t>())</a:t>
            </a:r>
          </a:p>
          <a:p>
            <a:r>
              <a:rPr lang="pt-BR" b="1" dirty="0"/>
              <a:t>Encapsulamento</a:t>
            </a:r>
            <a:r>
              <a:rPr lang="pt-BR" dirty="0"/>
              <a:t> – O Código cliente não pode acessar os dados internos da classe. Também alguns métodos mais críticos (que manipulam dados da classe, por exemplo) não poderão ser chamados do código chamador.</a:t>
            </a:r>
          </a:p>
          <a:p>
            <a:r>
              <a:rPr lang="pt-BR" b="1" dirty="0"/>
              <a:t>Herança</a:t>
            </a:r>
            <a:r>
              <a:rPr lang="pt-BR" dirty="0"/>
              <a:t> – É possível criar hierarquia de classes e reaproveitar códigos que são comuns a todos eles, também possibilitar a extensão de métodos para atender à necessidades específicas da sua classe.</a:t>
            </a:r>
          </a:p>
        </p:txBody>
      </p:sp>
    </p:spTree>
    <p:extLst>
      <p:ext uri="{BB962C8B-B14F-4D97-AF65-F5344CB8AC3E}">
        <p14:creationId xmlns:p14="http://schemas.microsoft.com/office/powerpoint/2010/main" val="44143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dirty="0">
                <a:solidFill>
                  <a:srgbClr val="E8EAED"/>
                </a:solidFill>
                <a:latin typeface="Roboto"/>
              </a:rPr>
              <a:t>Classes e Objetos </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p:txBody>
          <a:bodyPr/>
          <a:lstStyle/>
          <a:p>
            <a:endParaRPr lang="pt-BR" dirty="0"/>
          </a:p>
          <a:p>
            <a:endParaRPr lang="pt-BR" dirty="0"/>
          </a:p>
          <a:p>
            <a:endParaRPr lang="pt-BR" dirty="0"/>
          </a:p>
          <a:p>
            <a:pPr marL="0" indent="0">
              <a:buNone/>
            </a:pPr>
            <a:endParaRPr lang="pt-BR" dirty="0"/>
          </a:p>
          <a:p>
            <a:endParaRPr lang="pt-BR" dirty="0"/>
          </a:p>
        </p:txBody>
      </p:sp>
      <p:sp>
        <p:nvSpPr>
          <p:cNvPr id="5" name="CaixaDeTexto 4">
            <a:extLst>
              <a:ext uri="{FF2B5EF4-FFF2-40B4-BE49-F238E27FC236}">
                <a16:creationId xmlns:a16="http://schemas.microsoft.com/office/drawing/2014/main" id="{8864D549-D764-4CF9-9CCB-21783723C0F8}"/>
              </a:ext>
            </a:extLst>
          </p:cNvPr>
          <p:cNvSpPr txBox="1"/>
          <p:nvPr/>
        </p:nvSpPr>
        <p:spPr>
          <a:xfrm>
            <a:off x="3702580" y="987933"/>
            <a:ext cx="7648575" cy="3477875"/>
          </a:xfrm>
          <a:prstGeom prst="rect">
            <a:avLst/>
          </a:prstGeom>
          <a:noFill/>
        </p:spPr>
        <p:txBody>
          <a:bodyPr wrap="square" rtlCol="0">
            <a:spAutoFit/>
          </a:bodyPr>
          <a:lstStyle/>
          <a:p>
            <a:r>
              <a:rPr lang="pt-BR" sz="2000" b="1" dirty="0">
                <a:solidFill>
                  <a:schemeClr val="tx1">
                    <a:lumMod val="65000"/>
                    <a:lumOff val="35000"/>
                  </a:schemeClr>
                </a:solidFill>
              </a:rPr>
              <a:t>Classe</a:t>
            </a:r>
            <a:r>
              <a:rPr lang="pt-BR" sz="2000" dirty="0">
                <a:solidFill>
                  <a:schemeClr val="tx1">
                    <a:lumMod val="65000"/>
                    <a:lumOff val="35000"/>
                  </a:schemeClr>
                </a:solidFill>
              </a:rPr>
              <a:t> é o projeto (o </a:t>
            </a:r>
            <a:r>
              <a:rPr lang="pt-BR" sz="2000" dirty="0" err="1">
                <a:solidFill>
                  <a:schemeClr val="tx1">
                    <a:lumMod val="65000"/>
                    <a:lumOff val="35000"/>
                  </a:schemeClr>
                </a:solidFill>
              </a:rPr>
              <a:t>Blueprint</a:t>
            </a:r>
            <a:r>
              <a:rPr lang="pt-BR" sz="2000" dirty="0">
                <a:solidFill>
                  <a:schemeClr val="tx1">
                    <a:lumMod val="65000"/>
                    <a:lumOff val="35000"/>
                  </a:schemeClr>
                </a:solidFill>
              </a:rPr>
              <a:t>) </a:t>
            </a: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r>
              <a:rPr lang="pt-BR" sz="2000" dirty="0">
                <a:solidFill>
                  <a:schemeClr val="tx1">
                    <a:lumMod val="65000"/>
                    <a:lumOff val="35000"/>
                  </a:schemeClr>
                </a:solidFill>
              </a:rPr>
              <a:t> </a:t>
            </a:r>
            <a:r>
              <a:rPr lang="pt-BR" sz="2000" b="1" dirty="0">
                <a:solidFill>
                  <a:schemeClr val="tx1">
                    <a:lumMod val="65000"/>
                    <a:lumOff val="35000"/>
                  </a:schemeClr>
                </a:solidFill>
              </a:rPr>
              <a:t>Objeto</a:t>
            </a:r>
            <a:r>
              <a:rPr lang="pt-BR" sz="2000" dirty="0">
                <a:solidFill>
                  <a:schemeClr val="tx1">
                    <a:lumMod val="65000"/>
                    <a:lumOff val="35000"/>
                  </a:schemeClr>
                </a:solidFill>
              </a:rPr>
              <a:t> é a implementação, o que está instanciado no código.</a:t>
            </a:r>
          </a:p>
        </p:txBody>
      </p:sp>
      <p:pic>
        <p:nvPicPr>
          <p:cNvPr id="7" name="Imagem 6">
            <a:extLst>
              <a:ext uri="{FF2B5EF4-FFF2-40B4-BE49-F238E27FC236}">
                <a16:creationId xmlns:a16="http://schemas.microsoft.com/office/drawing/2014/main" id="{90078B63-CC66-4903-9B86-2FA92357D0EE}"/>
              </a:ext>
            </a:extLst>
          </p:cNvPr>
          <p:cNvPicPr>
            <a:picLocks noChangeAspect="1"/>
          </p:cNvPicPr>
          <p:nvPr/>
        </p:nvPicPr>
        <p:blipFill>
          <a:blip r:embed="rId3"/>
          <a:stretch>
            <a:fillRect/>
          </a:stretch>
        </p:blipFill>
        <p:spPr>
          <a:xfrm>
            <a:off x="4352838" y="1764710"/>
            <a:ext cx="1238423" cy="1924319"/>
          </a:xfrm>
          <a:prstGeom prst="rect">
            <a:avLst/>
          </a:prstGeom>
        </p:spPr>
      </p:pic>
      <p:pic>
        <p:nvPicPr>
          <p:cNvPr id="9" name="Imagem 8">
            <a:extLst>
              <a:ext uri="{FF2B5EF4-FFF2-40B4-BE49-F238E27FC236}">
                <a16:creationId xmlns:a16="http://schemas.microsoft.com/office/drawing/2014/main" id="{7DF8D662-4019-43C1-B658-48A75D8E32B4}"/>
              </a:ext>
            </a:extLst>
          </p:cNvPr>
          <p:cNvPicPr>
            <a:picLocks noChangeAspect="1"/>
          </p:cNvPicPr>
          <p:nvPr/>
        </p:nvPicPr>
        <p:blipFill>
          <a:blip r:embed="rId4"/>
          <a:stretch>
            <a:fillRect/>
          </a:stretch>
        </p:blipFill>
        <p:spPr>
          <a:xfrm>
            <a:off x="7618587" y="1567107"/>
            <a:ext cx="2293408" cy="2293408"/>
          </a:xfrm>
          <a:prstGeom prst="rect">
            <a:avLst/>
          </a:prstGeom>
        </p:spPr>
      </p:pic>
      <p:pic>
        <p:nvPicPr>
          <p:cNvPr id="15" name="Imagem 14">
            <a:extLst>
              <a:ext uri="{FF2B5EF4-FFF2-40B4-BE49-F238E27FC236}">
                <a16:creationId xmlns:a16="http://schemas.microsoft.com/office/drawing/2014/main" id="{9DD36040-EA9B-48C5-8789-BC0333F01534}"/>
              </a:ext>
            </a:extLst>
          </p:cNvPr>
          <p:cNvPicPr>
            <a:picLocks noChangeAspect="1"/>
          </p:cNvPicPr>
          <p:nvPr/>
        </p:nvPicPr>
        <p:blipFill>
          <a:blip r:embed="rId5"/>
          <a:stretch>
            <a:fillRect/>
          </a:stretch>
        </p:blipFill>
        <p:spPr>
          <a:xfrm>
            <a:off x="3926047" y="4465806"/>
            <a:ext cx="1876687" cy="1971950"/>
          </a:xfrm>
          <a:prstGeom prst="rect">
            <a:avLst/>
          </a:prstGeom>
        </p:spPr>
      </p:pic>
      <p:pic>
        <p:nvPicPr>
          <p:cNvPr id="17" name="Imagem 16">
            <a:extLst>
              <a:ext uri="{FF2B5EF4-FFF2-40B4-BE49-F238E27FC236}">
                <a16:creationId xmlns:a16="http://schemas.microsoft.com/office/drawing/2014/main" id="{B02C98AC-B80A-450B-9932-FF6021F6DC27}"/>
              </a:ext>
            </a:extLst>
          </p:cNvPr>
          <p:cNvPicPr>
            <a:picLocks noChangeAspect="1"/>
          </p:cNvPicPr>
          <p:nvPr/>
        </p:nvPicPr>
        <p:blipFill>
          <a:blip r:embed="rId6"/>
          <a:stretch>
            <a:fillRect/>
          </a:stretch>
        </p:blipFill>
        <p:spPr>
          <a:xfrm>
            <a:off x="7779326" y="4503911"/>
            <a:ext cx="1819529" cy="1895740"/>
          </a:xfrm>
          <a:prstGeom prst="rect">
            <a:avLst/>
          </a:prstGeom>
        </p:spPr>
      </p:pic>
    </p:spTree>
    <p:extLst>
      <p:ext uri="{BB962C8B-B14F-4D97-AF65-F5344CB8AC3E}">
        <p14:creationId xmlns:p14="http://schemas.microsoft.com/office/powerpoint/2010/main" val="4074718924"/>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2950</TotalTime>
  <Words>1622</Words>
  <Application>Microsoft Office PowerPoint</Application>
  <PresentationFormat>Widescreen</PresentationFormat>
  <Paragraphs>166</Paragraphs>
  <Slides>27</Slides>
  <Notes>17</Notes>
  <HiddenSlides>1</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27</vt:i4>
      </vt:variant>
    </vt:vector>
  </HeadingPairs>
  <TitlesOfParts>
    <vt:vector size="34" baseType="lpstr">
      <vt:lpstr>-apple-system</vt:lpstr>
      <vt:lpstr>gilroy</vt:lpstr>
      <vt:lpstr>Roboto</vt:lpstr>
      <vt:lpstr>Calibri</vt:lpstr>
      <vt:lpstr>Corbel</vt:lpstr>
      <vt:lpstr>Wingdings 2</vt:lpstr>
      <vt:lpstr>Quadro</vt:lpstr>
      <vt:lpstr>Introdução à programação Orientada a Objetos (OOP) em LabVIEW.</vt:lpstr>
      <vt:lpstr>Agenda</vt:lpstr>
      <vt:lpstr>Quem sou eu?</vt:lpstr>
      <vt:lpstr>Objetivo</vt:lpstr>
      <vt:lpstr>Básico de OOP</vt:lpstr>
      <vt:lpstr>Paradigma orientado a objeto e seus pilares</vt:lpstr>
      <vt:lpstr>Demonstração  Vamos observar um projeto orientado a objetos?</vt:lpstr>
      <vt:lpstr>Paradigma orientado a objeto e seus pilares</vt:lpstr>
      <vt:lpstr>Classes e Objetos </vt:lpstr>
      <vt:lpstr>Atributos e métodos</vt:lpstr>
      <vt:lpstr>Demonstração  Vamos criar uma classe simples em LabVIEW para uma DMM?</vt:lpstr>
      <vt:lpstr>Relações entre classes</vt:lpstr>
      <vt:lpstr>Relações entre classes</vt:lpstr>
      <vt:lpstr>Relações entre classes</vt:lpstr>
      <vt:lpstr>Demonstração  Relações entre classes</vt:lpstr>
      <vt:lpstr>Relações entre classes</vt:lpstr>
      <vt:lpstr>Demonstração  Relações entre Classes.</vt:lpstr>
      <vt:lpstr>Ideias/exemplos de projetos em LabVIEW</vt:lpstr>
      <vt:lpstr>Simple API</vt:lpstr>
      <vt:lpstr>Console Wrapper API</vt:lpstr>
      <vt:lpstr>Hardware Abstraction Layer</vt:lpstr>
      <vt:lpstr>Conclusão</vt:lpstr>
      <vt:lpstr>Conclusão</vt:lpstr>
      <vt:lpstr>Referências de Estudo</vt:lpstr>
      <vt:lpstr>Por onde começar a estudar?</vt:lpstr>
      <vt:lpstr>Perguntas?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programação Orientada a Objetos (OOP) em LabVIEW.</dc:title>
  <dc:creator>Felipe Flores</dc:creator>
  <cp:lastModifiedBy>Felipe Flores</cp:lastModifiedBy>
  <cp:revision>43</cp:revision>
  <dcterms:created xsi:type="dcterms:W3CDTF">2020-11-30T18:53:48Z</dcterms:created>
  <dcterms:modified xsi:type="dcterms:W3CDTF">2020-12-10T16:42:26Z</dcterms:modified>
</cp:coreProperties>
</file>